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Lst>
  <p:sldSz cx="10080625" cy="7559675"/>
  <p:notesSz cx="7099300" cy="102346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DejaVu San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DejaVu San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DejaVu San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DejaVu San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charset="0"/>
      <a:defRPr kern="1200">
        <a:solidFill>
          <a:schemeClr val="bg1"/>
        </a:solidFill>
        <a:latin typeface="Arial" charset="0"/>
        <a:ea typeface="ＭＳ Ｐゴシック" charset="0"/>
        <a:cs typeface="DejaVu Sans" charset="0"/>
      </a:defRPr>
    </a:lvl5pPr>
    <a:lvl6pPr marL="2286000" algn="l" defTabSz="457200" rtl="0" eaLnBrk="1" latinLnBrk="0" hangingPunct="1">
      <a:defRPr kern="1200">
        <a:solidFill>
          <a:schemeClr val="bg1"/>
        </a:solidFill>
        <a:latin typeface="Arial" charset="0"/>
        <a:ea typeface="ＭＳ Ｐゴシック" charset="0"/>
        <a:cs typeface="DejaVu Sans" charset="0"/>
      </a:defRPr>
    </a:lvl6pPr>
    <a:lvl7pPr marL="2743200" algn="l" defTabSz="457200" rtl="0" eaLnBrk="1" latinLnBrk="0" hangingPunct="1">
      <a:defRPr kern="1200">
        <a:solidFill>
          <a:schemeClr val="bg1"/>
        </a:solidFill>
        <a:latin typeface="Arial" charset="0"/>
        <a:ea typeface="ＭＳ Ｐゴシック" charset="0"/>
        <a:cs typeface="DejaVu Sans" charset="0"/>
      </a:defRPr>
    </a:lvl7pPr>
    <a:lvl8pPr marL="3200400" algn="l" defTabSz="457200" rtl="0" eaLnBrk="1" latinLnBrk="0" hangingPunct="1">
      <a:defRPr kern="1200">
        <a:solidFill>
          <a:schemeClr val="bg1"/>
        </a:solidFill>
        <a:latin typeface="Arial" charset="0"/>
        <a:ea typeface="ＭＳ Ｐゴシック" charset="0"/>
        <a:cs typeface="DejaVu Sans" charset="0"/>
      </a:defRPr>
    </a:lvl8pPr>
    <a:lvl9pPr marL="3657600" algn="l" defTabSz="457200" rtl="0" eaLnBrk="1" latinLnBrk="0" hangingPunct="1">
      <a:defRPr kern="1200">
        <a:solidFill>
          <a:schemeClr val="bg1"/>
        </a:solidFill>
        <a:latin typeface="Arial" charset="0"/>
        <a:ea typeface="ＭＳ Ｐゴシック" charset="0"/>
        <a:cs typeface="DejaVu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112" y="-73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notesMaster" Target="notesMasters/notesMaster1.xml"/><Relationship Id="rId105" Type="http://schemas.openxmlformats.org/officeDocument/2006/relationships/printerSettings" Target="printerSettings/printerSettings1.bin"/><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2050" name="AutoShape 2"/>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2051" name="AutoShape 3"/>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2052" name="AutoShape 4"/>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2053" name="AutoShape 5"/>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2054" name="AutoShape 6"/>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2055" name="AutoShape 7"/>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2056" name="AutoShape 8"/>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2057" name="AutoShape 9"/>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2058" name="AutoShape 10"/>
          <p:cNvSpPr>
            <a:spLocks noChangeArrowheads="1"/>
          </p:cNvSpPr>
          <p:nvPr/>
        </p:nvSpPr>
        <p:spPr bwMode="auto">
          <a:xfrm>
            <a:off x="0" y="0"/>
            <a:ext cx="7099300"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2059" name="Rectangle 11"/>
          <p:cNvSpPr>
            <a:spLocks noGrp="1" noChangeArrowheads="1"/>
          </p:cNvSpPr>
          <p:nvPr>
            <p:ph type="sldImg"/>
          </p:nvPr>
        </p:nvSpPr>
        <p:spPr bwMode="auto">
          <a:xfrm>
            <a:off x="992188" y="777875"/>
            <a:ext cx="5095875" cy="3821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sp>
      <p:sp>
        <p:nvSpPr>
          <p:cNvPr id="2060" name="Rectangle 12"/>
          <p:cNvSpPr>
            <a:spLocks noGrp="1" noChangeArrowheads="1"/>
          </p:cNvSpPr>
          <p:nvPr>
            <p:ph type="body"/>
          </p:nvPr>
        </p:nvSpPr>
        <p:spPr bwMode="auto">
          <a:xfrm>
            <a:off x="709613" y="4860925"/>
            <a:ext cx="5664200" cy="4589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endParaRPr lang="es-ES"/>
          </a:p>
        </p:txBody>
      </p:sp>
      <p:sp>
        <p:nvSpPr>
          <p:cNvPr id="2061" name="Rectangle 13"/>
          <p:cNvSpPr>
            <a:spLocks noGrp="1" noChangeArrowheads="1"/>
          </p:cNvSpPr>
          <p:nvPr>
            <p:ph type="hdr"/>
          </p:nvPr>
        </p:nvSpPr>
        <p:spPr bwMode="auto">
          <a:xfrm>
            <a:off x="0" y="0"/>
            <a:ext cx="306387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Times New Roman" charset="0"/>
              </a:defRPr>
            </a:lvl1pPr>
          </a:lstStyle>
          <a:p>
            <a:endParaRPr lang="es-ES"/>
          </a:p>
        </p:txBody>
      </p:sp>
      <p:sp>
        <p:nvSpPr>
          <p:cNvPr id="2062" name="Rectangle 14"/>
          <p:cNvSpPr>
            <a:spLocks noGrp="1" noChangeArrowheads="1"/>
          </p:cNvSpPr>
          <p:nvPr>
            <p:ph type="dt"/>
          </p:nvPr>
        </p:nvSpPr>
        <p:spPr bwMode="auto">
          <a:xfrm>
            <a:off x="4019550" y="0"/>
            <a:ext cx="306387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Times New Roman" charset="0"/>
              </a:defRPr>
            </a:lvl1pPr>
          </a:lstStyle>
          <a:p>
            <a:endParaRPr lang="es-ES"/>
          </a:p>
        </p:txBody>
      </p:sp>
      <p:sp>
        <p:nvSpPr>
          <p:cNvPr id="2063" name="Rectangle 15"/>
          <p:cNvSpPr>
            <a:spLocks noGrp="1" noChangeArrowheads="1"/>
          </p:cNvSpPr>
          <p:nvPr>
            <p:ph type="ftr"/>
          </p:nvPr>
        </p:nvSpPr>
        <p:spPr bwMode="auto">
          <a:xfrm>
            <a:off x="0" y="9720263"/>
            <a:ext cx="306387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Times New Roman" charset="0"/>
              </a:defRPr>
            </a:lvl1pPr>
          </a:lstStyle>
          <a:p>
            <a:endParaRPr lang="es-ES"/>
          </a:p>
        </p:txBody>
      </p:sp>
      <p:sp>
        <p:nvSpPr>
          <p:cNvPr id="2064" name="Rectangle 16"/>
          <p:cNvSpPr>
            <a:spLocks noGrp="1" noChangeArrowheads="1"/>
          </p:cNvSpPr>
          <p:nvPr>
            <p:ph type="sldNum"/>
          </p:nvPr>
        </p:nvSpPr>
        <p:spPr bwMode="auto">
          <a:xfrm>
            <a:off x="4019550" y="9720263"/>
            <a:ext cx="306387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300">
                <a:solidFill>
                  <a:srgbClr val="000000"/>
                </a:solidFill>
                <a:latin typeface="Times New Roman" charset="0"/>
              </a:defRPr>
            </a:lvl1pPr>
          </a:lstStyle>
          <a:p>
            <a:fld id="{BB79F7DA-6C5B-154E-98A8-8C073E6D8C5D}" type="slidenum">
              <a:rPr lang="es-ES"/>
              <a:pPr/>
              <a:t>‹Nr.›</a:t>
            </a:fld>
            <a:endParaRPr lang="es-ES"/>
          </a:p>
        </p:txBody>
      </p:sp>
    </p:spTree>
    <p:extLst>
      <p:ext uri="{BB962C8B-B14F-4D97-AF65-F5344CB8AC3E}">
        <p14:creationId xmlns:p14="http://schemas.microsoft.com/office/powerpoint/2010/main" val="285414729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A976C867-DD80-214A-A873-4D0480C718C0}" type="slidenum">
              <a:rPr lang="es-ES"/>
              <a:pPr/>
              <a:t>1</a:t>
            </a:fld>
            <a:endParaRPr lang="es-ES"/>
          </a:p>
        </p:txBody>
      </p:sp>
      <p:sp>
        <p:nvSpPr>
          <p:cNvPr id="107521" name="Text Box 1"/>
          <p:cNvSpPr txBox="1">
            <a:spLocks noChangeArrowheads="1"/>
          </p:cNvSpPr>
          <p:nvPr/>
        </p:nvSpPr>
        <p:spPr bwMode="auto">
          <a:xfrm>
            <a:off x="1039813" y="777875"/>
            <a:ext cx="5018087" cy="38354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107522" name="Text Box 2"/>
          <p:cNvSpPr txBox="1">
            <a:spLocks noChangeArrowheads="1"/>
          </p:cNvSpPr>
          <p:nvPr>
            <p:ph type="body"/>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A84062F9-DC75-9A4C-904F-CB25CF2C3CCB}" type="slidenum">
              <a:rPr lang="es-ES"/>
              <a:pPr/>
              <a:t>10</a:t>
            </a:fld>
            <a:endParaRPr lang="es-ES"/>
          </a:p>
        </p:txBody>
      </p:sp>
      <p:sp>
        <p:nvSpPr>
          <p:cNvPr id="11673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673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C808EB06-3D25-7448-B660-8BACA0FCE9BA}" type="slidenum">
              <a:rPr lang="es-ES"/>
              <a:pPr/>
              <a:t>11</a:t>
            </a:fld>
            <a:endParaRPr lang="es-ES"/>
          </a:p>
        </p:txBody>
      </p:sp>
      <p:sp>
        <p:nvSpPr>
          <p:cNvPr id="11776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776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F5B6BBE7-C8F4-DA42-83CA-F60C4C9AB897}" type="slidenum">
              <a:rPr lang="es-ES"/>
              <a:pPr/>
              <a:t>12</a:t>
            </a:fld>
            <a:endParaRPr lang="es-ES"/>
          </a:p>
        </p:txBody>
      </p:sp>
      <p:sp>
        <p:nvSpPr>
          <p:cNvPr id="11878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878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3D96BC07-FE27-E24C-87A2-0DF33AB7FD25}" type="slidenum">
              <a:rPr lang="es-ES"/>
              <a:pPr/>
              <a:t>13</a:t>
            </a:fld>
            <a:endParaRPr lang="es-ES"/>
          </a:p>
        </p:txBody>
      </p:sp>
      <p:sp>
        <p:nvSpPr>
          <p:cNvPr id="11980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981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DA5CE42F-1DCF-4545-9847-7555303D0AA9}" type="slidenum">
              <a:rPr lang="es-ES"/>
              <a:pPr/>
              <a:t>14</a:t>
            </a:fld>
            <a:endParaRPr lang="es-ES"/>
          </a:p>
        </p:txBody>
      </p:sp>
      <p:sp>
        <p:nvSpPr>
          <p:cNvPr id="12083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083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D2AEFE3E-C7C6-E741-B041-3C0310AFFC88}" type="slidenum">
              <a:rPr lang="es-ES"/>
              <a:pPr/>
              <a:t>15</a:t>
            </a:fld>
            <a:endParaRPr lang="es-ES"/>
          </a:p>
        </p:txBody>
      </p:sp>
      <p:sp>
        <p:nvSpPr>
          <p:cNvPr id="12185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185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91638CA7-5200-8B47-BBE6-AA8AA79EC70B}" type="slidenum">
              <a:rPr lang="es-ES"/>
              <a:pPr/>
              <a:t>16</a:t>
            </a:fld>
            <a:endParaRPr lang="es-ES"/>
          </a:p>
        </p:txBody>
      </p:sp>
      <p:sp>
        <p:nvSpPr>
          <p:cNvPr id="12288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288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43E47732-1FCB-074F-8834-9DAFCF15BBE8}" type="slidenum">
              <a:rPr lang="es-ES"/>
              <a:pPr/>
              <a:t>17</a:t>
            </a:fld>
            <a:endParaRPr lang="es-ES"/>
          </a:p>
        </p:txBody>
      </p:sp>
      <p:sp>
        <p:nvSpPr>
          <p:cNvPr id="12390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390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43CB61A4-9337-7A4D-8E5E-6568FE0C4A14}" type="slidenum">
              <a:rPr lang="es-ES"/>
              <a:pPr/>
              <a:t>18</a:t>
            </a:fld>
            <a:endParaRPr lang="es-ES"/>
          </a:p>
        </p:txBody>
      </p:sp>
      <p:sp>
        <p:nvSpPr>
          <p:cNvPr id="12492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493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CFC5DD63-45B0-134B-89BF-DC85ACD4B632}" type="slidenum">
              <a:rPr lang="es-ES"/>
              <a:pPr/>
              <a:t>19</a:t>
            </a:fld>
            <a:endParaRPr lang="es-ES"/>
          </a:p>
        </p:txBody>
      </p:sp>
      <p:sp>
        <p:nvSpPr>
          <p:cNvPr id="12595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595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0D318DA1-A734-8B49-A2A3-869EFAE3A944}" type="slidenum">
              <a:rPr lang="es-ES"/>
              <a:pPr/>
              <a:t>2</a:t>
            </a:fld>
            <a:endParaRPr lang="es-ES"/>
          </a:p>
        </p:txBody>
      </p:sp>
      <p:sp>
        <p:nvSpPr>
          <p:cNvPr id="10854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854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9DC20FF6-6DD9-2043-BB0C-58F8883D47AD}" type="slidenum">
              <a:rPr lang="es-ES"/>
              <a:pPr/>
              <a:t>20</a:t>
            </a:fld>
            <a:endParaRPr lang="es-ES"/>
          </a:p>
        </p:txBody>
      </p:sp>
      <p:sp>
        <p:nvSpPr>
          <p:cNvPr id="12697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697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1FA7D2BC-C6D1-A847-BD10-D37251520A0D}" type="slidenum">
              <a:rPr lang="es-ES"/>
              <a:pPr/>
              <a:t>21</a:t>
            </a:fld>
            <a:endParaRPr lang="es-ES"/>
          </a:p>
        </p:txBody>
      </p:sp>
      <p:sp>
        <p:nvSpPr>
          <p:cNvPr id="12800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800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E6C7E7F6-EC73-C74C-B89A-9E2B5E010B30}" type="slidenum">
              <a:rPr lang="es-ES"/>
              <a:pPr/>
              <a:t>22</a:t>
            </a:fld>
            <a:endParaRPr lang="es-ES"/>
          </a:p>
        </p:txBody>
      </p:sp>
      <p:sp>
        <p:nvSpPr>
          <p:cNvPr id="12902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902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B6180E0C-B3BC-0644-8BC9-9254DA75662F}" type="slidenum">
              <a:rPr lang="es-ES"/>
              <a:pPr/>
              <a:t>23</a:t>
            </a:fld>
            <a:endParaRPr lang="es-ES"/>
          </a:p>
        </p:txBody>
      </p:sp>
      <p:sp>
        <p:nvSpPr>
          <p:cNvPr id="13004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005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F3CDF226-22F6-8A42-9523-2F9A8E2F4161}" type="slidenum">
              <a:rPr lang="es-ES"/>
              <a:pPr/>
              <a:t>24</a:t>
            </a:fld>
            <a:endParaRPr lang="es-ES"/>
          </a:p>
        </p:txBody>
      </p:sp>
      <p:sp>
        <p:nvSpPr>
          <p:cNvPr id="13107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107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FF03A38F-D5E5-5548-A77E-7C4EEDFBDE67}" type="slidenum">
              <a:rPr lang="es-ES"/>
              <a:pPr/>
              <a:t>25</a:t>
            </a:fld>
            <a:endParaRPr lang="es-ES"/>
          </a:p>
        </p:txBody>
      </p:sp>
      <p:sp>
        <p:nvSpPr>
          <p:cNvPr id="13209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209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887DDCBB-688A-BE47-B644-D0DC4B5C10A9}" type="slidenum">
              <a:rPr lang="es-ES"/>
              <a:pPr/>
              <a:t>26</a:t>
            </a:fld>
            <a:endParaRPr lang="es-ES"/>
          </a:p>
        </p:txBody>
      </p:sp>
      <p:sp>
        <p:nvSpPr>
          <p:cNvPr id="13312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312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978EBAC6-7D51-F948-BA33-C97BD5C90FC6}" type="slidenum">
              <a:rPr lang="es-ES"/>
              <a:pPr/>
              <a:t>27</a:t>
            </a:fld>
            <a:endParaRPr lang="es-ES"/>
          </a:p>
        </p:txBody>
      </p:sp>
      <p:sp>
        <p:nvSpPr>
          <p:cNvPr id="13414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414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292912D5-8944-E44A-B28E-3DE35AE8313C}" type="slidenum">
              <a:rPr lang="es-ES"/>
              <a:pPr/>
              <a:t>28</a:t>
            </a:fld>
            <a:endParaRPr lang="es-ES"/>
          </a:p>
        </p:txBody>
      </p:sp>
      <p:sp>
        <p:nvSpPr>
          <p:cNvPr id="13516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517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AF7C6313-846D-0B49-B18C-5063D56AD613}" type="slidenum">
              <a:rPr lang="es-ES"/>
              <a:pPr/>
              <a:t>29</a:t>
            </a:fld>
            <a:endParaRPr lang="es-ES"/>
          </a:p>
        </p:txBody>
      </p:sp>
      <p:sp>
        <p:nvSpPr>
          <p:cNvPr id="13619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619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D3797123-F3A4-B047-99E9-AF7BCC108A2D}" type="slidenum">
              <a:rPr lang="es-ES"/>
              <a:pPr/>
              <a:t>3</a:t>
            </a:fld>
            <a:endParaRPr lang="es-ES"/>
          </a:p>
        </p:txBody>
      </p:sp>
      <p:sp>
        <p:nvSpPr>
          <p:cNvPr id="10956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0957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D2A61545-0CF4-CF4B-AAA1-EC6EAA3A092F}" type="slidenum">
              <a:rPr lang="es-ES"/>
              <a:pPr/>
              <a:t>30</a:t>
            </a:fld>
            <a:endParaRPr lang="es-ES"/>
          </a:p>
        </p:txBody>
      </p:sp>
      <p:sp>
        <p:nvSpPr>
          <p:cNvPr id="13721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721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429EF3CE-8B90-3C49-BE88-569DE1877E77}" type="slidenum">
              <a:rPr lang="es-ES"/>
              <a:pPr/>
              <a:t>31</a:t>
            </a:fld>
            <a:endParaRPr lang="es-ES"/>
          </a:p>
        </p:txBody>
      </p:sp>
      <p:sp>
        <p:nvSpPr>
          <p:cNvPr id="13824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824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9DF0C8A3-C5CE-1B4F-9D4E-12A15E705644}" type="slidenum">
              <a:rPr lang="es-ES"/>
              <a:pPr/>
              <a:t>32</a:t>
            </a:fld>
            <a:endParaRPr lang="es-ES"/>
          </a:p>
        </p:txBody>
      </p:sp>
      <p:sp>
        <p:nvSpPr>
          <p:cNvPr id="13926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926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4ED51089-33F8-7844-BDB3-78B39F192A2B}" type="slidenum">
              <a:rPr lang="es-ES"/>
              <a:pPr/>
              <a:t>33</a:t>
            </a:fld>
            <a:endParaRPr lang="es-ES"/>
          </a:p>
        </p:txBody>
      </p:sp>
      <p:sp>
        <p:nvSpPr>
          <p:cNvPr id="14028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029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7B9EE76D-DBA7-E54F-BADF-3F5058214D82}" type="slidenum">
              <a:rPr lang="es-ES"/>
              <a:pPr/>
              <a:t>34</a:t>
            </a:fld>
            <a:endParaRPr lang="es-ES"/>
          </a:p>
        </p:txBody>
      </p:sp>
      <p:sp>
        <p:nvSpPr>
          <p:cNvPr id="14131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131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8D696751-B3A5-9D4E-9038-72D22AEFF6F3}" type="slidenum">
              <a:rPr lang="es-ES"/>
              <a:pPr/>
              <a:t>35</a:t>
            </a:fld>
            <a:endParaRPr lang="es-ES"/>
          </a:p>
        </p:txBody>
      </p:sp>
      <p:sp>
        <p:nvSpPr>
          <p:cNvPr id="14233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233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916581AF-3898-0C49-A101-801D1ED863D4}" type="slidenum">
              <a:rPr lang="es-ES"/>
              <a:pPr/>
              <a:t>37</a:t>
            </a:fld>
            <a:endParaRPr lang="es-ES"/>
          </a:p>
        </p:txBody>
      </p:sp>
      <p:sp>
        <p:nvSpPr>
          <p:cNvPr id="14438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438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802CDD09-2807-F742-83C2-87A494C92693}" type="slidenum">
              <a:rPr lang="es-ES"/>
              <a:pPr/>
              <a:t>38</a:t>
            </a:fld>
            <a:endParaRPr lang="es-ES"/>
          </a:p>
        </p:txBody>
      </p:sp>
      <p:sp>
        <p:nvSpPr>
          <p:cNvPr id="14540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541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DBE6655E-FFBA-5F42-89A8-EF8EA383146F}" type="slidenum">
              <a:rPr lang="es-ES"/>
              <a:pPr/>
              <a:t>39</a:t>
            </a:fld>
            <a:endParaRPr lang="es-ES"/>
          </a:p>
        </p:txBody>
      </p:sp>
      <p:sp>
        <p:nvSpPr>
          <p:cNvPr id="14643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643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0215BA74-112D-134D-9B60-229E9E2D0F90}" type="slidenum">
              <a:rPr lang="es-ES"/>
              <a:pPr/>
              <a:t>40</a:t>
            </a:fld>
            <a:endParaRPr lang="es-ES"/>
          </a:p>
        </p:txBody>
      </p:sp>
      <p:sp>
        <p:nvSpPr>
          <p:cNvPr id="14745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745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BC343155-29D9-7A4D-9C30-9795F18A4573}" type="slidenum">
              <a:rPr lang="es-ES"/>
              <a:pPr/>
              <a:t>4</a:t>
            </a:fld>
            <a:endParaRPr lang="es-ES"/>
          </a:p>
        </p:txBody>
      </p:sp>
      <p:sp>
        <p:nvSpPr>
          <p:cNvPr id="11059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059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102CF61F-8241-A14A-8A2B-9809E5C79159}" type="slidenum">
              <a:rPr lang="es-ES"/>
              <a:pPr/>
              <a:t>41</a:t>
            </a:fld>
            <a:endParaRPr lang="es-ES"/>
          </a:p>
        </p:txBody>
      </p:sp>
      <p:sp>
        <p:nvSpPr>
          <p:cNvPr id="14848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848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6A67093A-F75A-6148-AC9E-03AE722C5593}" type="slidenum">
              <a:rPr lang="es-ES"/>
              <a:pPr/>
              <a:t>42</a:t>
            </a:fld>
            <a:endParaRPr lang="es-ES"/>
          </a:p>
        </p:txBody>
      </p:sp>
      <p:sp>
        <p:nvSpPr>
          <p:cNvPr id="14950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950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2A93800C-511A-CC46-B1BC-B0869A0B0B89}" type="slidenum">
              <a:rPr lang="es-ES"/>
              <a:pPr/>
              <a:t>43</a:t>
            </a:fld>
            <a:endParaRPr lang="es-ES"/>
          </a:p>
        </p:txBody>
      </p:sp>
      <p:sp>
        <p:nvSpPr>
          <p:cNvPr id="15052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053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39378701-192F-AC45-A179-56610F9CB47C}" type="slidenum">
              <a:rPr lang="es-ES"/>
              <a:pPr/>
              <a:t>44</a:t>
            </a:fld>
            <a:endParaRPr lang="es-ES"/>
          </a:p>
        </p:txBody>
      </p:sp>
      <p:sp>
        <p:nvSpPr>
          <p:cNvPr id="15155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155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D2ED6CA2-F7B4-304F-9036-2F9AC5A9A3FA}" type="slidenum">
              <a:rPr lang="es-ES"/>
              <a:pPr/>
              <a:t>45</a:t>
            </a:fld>
            <a:endParaRPr lang="es-ES"/>
          </a:p>
        </p:txBody>
      </p:sp>
      <p:sp>
        <p:nvSpPr>
          <p:cNvPr id="15257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257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6CC8E4D6-BC36-904A-9B2B-D38215B29898}" type="slidenum">
              <a:rPr lang="es-ES"/>
              <a:pPr/>
              <a:t>46</a:t>
            </a:fld>
            <a:endParaRPr lang="es-ES"/>
          </a:p>
        </p:txBody>
      </p:sp>
      <p:sp>
        <p:nvSpPr>
          <p:cNvPr id="15360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360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6BE2D50B-B95D-F149-9C28-CBDC1B64134B}" type="slidenum">
              <a:rPr lang="es-ES"/>
              <a:pPr/>
              <a:t>47</a:t>
            </a:fld>
            <a:endParaRPr lang="es-ES"/>
          </a:p>
        </p:txBody>
      </p:sp>
      <p:sp>
        <p:nvSpPr>
          <p:cNvPr id="15462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462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A3B8A9D2-2D3A-F943-8837-C32D74FA64AE}" type="slidenum">
              <a:rPr lang="es-ES"/>
              <a:pPr/>
              <a:t>48</a:t>
            </a:fld>
            <a:endParaRPr lang="es-ES"/>
          </a:p>
        </p:txBody>
      </p:sp>
      <p:sp>
        <p:nvSpPr>
          <p:cNvPr id="15564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565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2C7256EE-783E-5747-B3A8-59DF9C73F2DA}" type="slidenum">
              <a:rPr lang="es-ES"/>
              <a:pPr/>
              <a:t>49</a:t>
            </a:fld>
            <a:endParaRPr lang="es-ES"/>
          </a:p>
        </p:txBody>
      </p:sp>
      <p:sp>
        <p:nvSpPr>
          <p:cNvPr id="15667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667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303222FF-7D1D-E043-9113-25CE2DDD0DFE}" type="slidenum">
              <a:rPr lang="es-ES"/>
              <a:pPr/>
              <a:t>50</a:t>
            </a:fld>
            <a:endParaRPr lang="es-ES"/>
          </a:p>
        </p:txBody>
      </p:sp>
      <p:sp>
        <p:nvSpPr>
          <p:cNvPr id="15769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769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DEE3460F-BD1C-1542-8DE6-903434AE7A49}" type="slidenum">
              <a:rPr lang="es-ES"/>
              <a:pPr/>
              <a:t>5</a:t>
            </a:fld>
            <a:endParaRPr lang="es-ES"/>
          </a:p>
        </p:txBody>
      </p:sp>
      <p:sp>
        <p:nvSpPr>
          <p:cNvPr id="11161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161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A427F7F9-DB29-1741-86E4-89B7800B729F}" type="slidenum">
              <a:rPr lang="es-ES"/>
              <a:pPr/>
              <a:t>51</a:t>
            </a:fld>
            <a:endParaRPr lang="es-ES"/>
          </a:p>
        </p:txBody>
      </p:sp>
      <p:sp>
        <p:nvSpPr>
          <p:cNvPr id="15872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872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03CDE57E-D40C-FD4E-8413-87200DF9D828}" type="slidenum">
              <a:rPr lang="es-ES"/>
              <a:pPr/>
              <a:t>52</a:t>
            </a:fld>
            <a:endParaRPr lang="es-ES"/>
          </a:p>
        </p:txBody>
      </p:sp>
      <p:sp>
        <p:nvSpPr>
          <p:cNvPr id="15974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974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AADD76EA-BABC-9242-8156-CCE86D757794}" type="slidenum">
              <a:rPr lang="es-ES"/>
              <a:pPr/>
              <a:t>53</a:t>
            </a:fld>
            <a:endParaRPr lang="es-ES"/>
          </a:p>
        </p:txBody>
      </p:sp>
      <p:sp>
        <p:nvSpPr>
          <p:cNvPr id="16076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077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24EF3FB1-CD35-D344-BAD7-F5A9744DF472}" type="slidenum">
              <a:rPr lang="es-ES"/>
              <a:pPr/>
              <a:t>54</a:t>
            </a:fld>
            <a:endParaRPr lang="es-ES"/>
          </a:p>
        </p:txBody>
      </p:sp>
      <p:sp>
        <p:nvSpPr>
          <p:cNvPr id="16179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179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2EA5D6BB-F6BA-6E40-A883-5702F73F78FE}" type="slidenum">
              <a:rPr lang="es-ES"/>
              <a:pPr/>
              <a:t>55</a:t>
            </a:fld>
            <a:endParaRPr lang="es-ES"/>
          </a:p>
        </p:txBody>
      </p:sp>
      <p:sp>
        <p:nvSpPr>
          <p:cNvPr id="16281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281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FEFD355F-E783-1B47-BB11-7761C7DF4106}" type="slidenum">
              <a:rPr lang="es-ES"/>
              <a:pPr/>
              <a:t>56</a:t>
            </a:fld>
            <a:endParaRPr lang="es-ES"/>
          </a:p>
        </p:txBody>
      </p:sp>
      <p:sp>
        <p:nvSpPr>
          <p:cNvPr id="16384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4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A679E32D-BAA9-864B-BD5E-ECA27FDED4BE}" type="slidenum">
              <a:rPr lang="es-ES"/>
              <a:pPr/>
              <a:t>57</a:t>
            </a:fld>
            <a:endParaRPr lang="es-ES"/>
          </a:p>
        </p:txBody>
      </p:sp>
      <p:sp>
        <p:nvSpPr>
          <p:cNvPr id="16486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486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60D04822-1990-2645-B035-45369DA9C972}" type="slidenum">
              <a:rPr lang="es-ES"/>
              <a:pPr/>
              <a:t>58</a:t>
            </a:fld>
            <a:endParaRPr lang="es-ES"/>
          </a:p>
        </p:txBody>
      </p:sp>
      <p:sp>
        <p:nvSpPr>
          <p:cNvPr id="16588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589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5F0B73EE-2B84-0546-A3F4-7729DA43D32F}" type="slidenum">
              <a:rPr lang="es-ES"/>
              <a:pPr/>
              <a:t>59</a:t>
            </a:fld>
            <a:endParaRPr lang="es-ES"/>
          </a:p>
        </p:txBody>
      </p:sp>
      <p:sp>
        <p:nvSpPr>
          <p:cNvPr id="16691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691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F9B0353F-343B-F446-BEAD-8E4BEC3C9A1C}" type="slidenum">
              <a:rPr lang="es-ES"/>
              <a:pPr/>
              <a:t>68</a:t>
            </a:fld>
            <a:endParaRPr lang="es-ES"/>
          </a:p>
        </p:txBody>
      </p:sp>
      <p:sp>
        <p:nvSpPr>
          <p:cNvPr id="17612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613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E09A0422-5395-7C4E-B5E1-7937E4F05C80}" type="slidenum">
              <a:rPr lang="es-ES"/>
              <a:pPr/>
              <a:t>6</a:t>
            </a:fld>
            <a:endParaRPr lang="es-ES"/>
          </a:p>
        </p:txBody>
      </p:sp>
      <p:sp>
        <p:nvSpPr>
          <p:cNvPr id="11264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264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F4DEFB86-2738-9543-83A5-AC7371BE112A}" type="slidenum">
              <a:rPr lang="es-ES"/>
              <a:pPr/>
              <a:t>69</a:t>
            </a:fld>
            <a:endParaRPr lang="es-ES"/>
          </a:p>
        </p:txBody>
      </p:sp>
      <p:sp>
        <p:nvSpPr>
          <p:cNvPr id="17715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715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70AA6DB9-F961-7F4B-84B3-103E9F34D4D0}" type="slidenum">
              <a:rPr lang="es-ES"/>
              <a:pPr/>
              <a:t>70</a:t>
            </a:fld>
            <a:endParaRPr lang="es-ES"/>
          </a:p>
        </p:txBody>
      </p:sp>
      <p:sp>
        <p:nvSpPr>
          <p:cNvPr id="17817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817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9942AED7-63FD-0E42-BC6C-5D5FB650ED7C}" type="slidenum">
              <a:rPr lang="es-ES"/>
              <a:pPr/>
              <a:t>71</a:t>
            </a:fld>
            <a:endParaRPr lang="es-ES"/>
          </a:p>
        </p:txBody>
      </p:sp>
      <p:sp>
        <p:nvSpPr>
          <p:cNvPr id="17920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7920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0769FBEB-BC16-474C-8B94-21B1248E4BFD}" type="slidenum">
              <a:rPr lang="es-ES"/>
              <a:pPr/>
              <a:t>72</a:t>
            </a:fld>
            <a:endParaRPr lang="es-ES"/>
          </a:p>
        </p:txBody>
      </p:sp>
      <p:sp>
        <p:nvSpPr>
          <p:cNvPr id="18022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022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DBAA350C-2F06-1646-9B57-171A707354E9}" type="slidenum">
              <a:rPr lang="es-ES"/>
              <a:pPr/>
              <a:t>73</a:t>
            </a:fld>
            <a:endParaRPr lang="es-ES"/>
          </a:p>
        </p:txBody>
      </p:sp>
      <p:sp>
        <p:nvSpPr>
          <p:cNvPr id="18124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125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FD38B4A4-B028-084B-86D6-601E4BBF64F0}" type="slidenum">
              <a:rPr lang="es-ES"/>
              <a:pPr/>
              <a:t>74</a:t>
            </a:fld>
            <a:endParaRPr lang="es-ES"/>
          </a:p>
        </p:txBody>
      </p:sp>
      <p:sp>
        <p:nvSpPr>
          <p:cNvPr id="18227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227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13861EC5-26F9-A446-878D-8713F6DFD8CD}" type="slidenum">
              <a:rPr lang="es-ES"/>
              <a:pPr/>
              <a:t>75</a:t>
            </a:fld>
            <a:endParaRPr lang="es-ES"/>
          </a:p>
        </p:txBody>
      </p:sp>
      <p:sp>
        <p:nvSpPr>
          <p:cNvPr id="18329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329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B5BEABE8-AC76-1A46-AD9C-F4CDD88F128F}" type="slidenum">
              <a:rPr lang="es-ES"/>
              <a:pPr/>
              <a:t>76</a:t>
            </a:fld>
            <a:endParaRPr lang="es-ES"/>
          </a:p>
        </p:txBody>
      </p:sp>
      <p:sp>
        <p:nvSpPr>
          <p:cNvPr id="18432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2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4B67455A-C0B4-9C4F-837B-6401303F179A}" type="slidenum">
              <a:rPr lang="es-ES"/>
              <a:pPr/>
              <a:t>78</a:t>
            </a:fld>
            <a:endParaRPr lang="es-ES"/>
          </a:p>
        </p:txBody>
      </p:sp>
      <p:sp>
        <p:nvSpPr>
          <p:cNvPr id="18636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637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518891D3-8FE0-0D4D-9F77-7283E9FC7760}" type="slidenum">
              <a:rPr lang="es-ES"/>
              <a:pPr/>
              <a:t>79</a:t>
            </a:fld>
            <a:endParaRPr lang="es-ES"/>
          </a:p>
        </p:txBody>
      </p:sp>
      <p:sp>
        <p:nvSpPr>
          <p:cNvPr id="18739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739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F6E574FE-C048-6C45-8355-EE40DE9B8C60}" type="slidenum">
              <a:rPr lang="es-ES"/>
              <a:pPr/>
              <a:t>7</a:t>
            </a:fld>
            <a:endParaRPr lang="es-ES"/>
          </a:p>
        </p:txBody>
      </p:sp>
      <p:sp>
        <p:nvSpPr>
          <p:cNvPr id="11366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366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3C16CA48-45A6-D140-AD42-BDCABBB834AD}" type="slidenum">
              <a:rPr lang="es-ES"/>
              <a:pPr/>
              <a:t>80</a:t>
            </a:fld>
            <a:endParaRPr lang="es-ES"/>
          </a:p>
        </p:txBody>
      </p:sp>
      <p:sp>
        <p:nvSpPr>
          <p:cNvPr id="18841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841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68E76104-CB81-244D-A263-61F4F7891CD4}" type="slidenum">
              <a:rPr lang="es-ES"/>
              <a:pPr/>
              <a:t>81</a:t>
            </a:fld>
            <a:endParaRPr lang="es-ES"/>
          </a:p>
        </p:txBody>
      </p:sp>
      <p:sp>
        <p:nvSpPr>
          <p:cNvPr id="18944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944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742FEF22-105F-9347-BD1C-8FE962B2F627}" type="slidenum">
              <a:rPr lang="es-ES"/>
              <a:pPr/>
              <a:t>82</a:t>
            </a:fld>
            <a:endParaRPr lang="es-ES"/>
          </a:p>
        </p:txBody>
      </p:sp>
      <p:sp>
        <p:nvSpPr>
          <p:cNvPr id="19046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046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F8DA6512-38C1-D048-A476-32C86F432D9C}" type="slidenum">
              <a:rPr lang="es-ES"/>
              <a:pPr/>
              <a:t>83</a:t>
            </a:fld>
            <a:endParaRPr lang="es-ES"/>
          </a:p>
        </p:txBody>
      </p:sp>
      <p:sp>
        <p:nvSpPr>
          <p:cNvPr id="19148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149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7AB78968-A783-7448-A228-7F765003032D}" type="slidenum">
              <a:rPr lang="es-ES"/>
              <a:pPr/>
              <a:t>84</a:t>
            </a:fld>
            <a:endParaRPr lang="es-ES"/>
          </a:p>
        </p:txBody>
      </p:sp>
      <p:sp>
        <p:nvSpPr>
          <p:cNvPr id="19251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251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EA9E6E21-467A-DE4C-8CB0-1AC3E522322A}" type="slidenum">
              <a:rPr lang="es-ES"/>
              <a:pPr/>
              <a:t>85</a:t>
            </a:fld>
            <a:endParaRPr lang="es-ES"/>
          </a:p>
        </p:txBody>
      </p:sp>
      <p:sp>
        <p:nvSpPr>
          <p:cNvPr id="19353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353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FFD38160-D014-DB47-8635-AE4FFC057894}" type="slidenum">
              <a:rPr lang="es-ES"/>
              <a:pPr/>
              <a:t>86</a:t>
            </a:fld>
            <a:endParaRPr lang="es-ES"/>
          </a:p>
        </p:txBody>
      </p:sp>
      <p:sp>
        <p:nvSpPr>
          <p:cNvPr id="19456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456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7FC90C2A-6E9C-094B-B105-9F917B48D231}" type="slidenum">
              <a:rPr lang="es-ES"/>
              <a:pPr/>
              <a:t>91</a:t>
            </a:fld>
            <a:endParaRPr lang="es-ES"/>
          </a:p>
        </p:txBody>
      </p:sp>
      <p:sp>
        <p:nvSpPr>
          <p:cNvPr id="19968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9968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AFE89D83-EEC1-D948-A068-1435F02DEFC1}" type="slidenum">
              <a:rPr lang="es-ES"/>
              <a:pPr/>
              <a:t>93</a:t>
            </a:fld>
            <a:endParaRPr lang="es-ES"/>
          </a:p>
        </p:txBody>
      </p:sp>
      <p:sp>
        <p:nvSpPr>
          <p:cNvPr id="20172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0173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67F0E84C-742E-0942-9271-24DA516CB931}" type="slidenum">
              <a:rPr lang="es-ES"/>
              <a:pPr/>
              <a:t>94</a:t>
            </a:fld>
            <a:endParaRPr lang="es-ES"/>
          </a:p>
        </p:txBody>
      </p:sp>
      <p:sp>
        <p:nvSpPr>
          <p:cNvPr id="20275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0275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595331ED-05B7-6547-B4B0-7C014D634DDC}" type="slidenum">
              <a:rPr lang="es-ES"/>
              <a:pPr/>
              <a:t>8</a:t>
            </a:fld>
            <a:endParaRPr lang="es-ES"/>
          </a:p>
        </p:txBody>
      </p:sp>
      <p:sp>
        <p:nvSpPr>
          <p:cNvPr id="114689"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4690"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5863BF09-7E2A-A145-A97E-4F8AD1651A91}" type="slidenum">
              <a:rPr lang="es-ES"/>
              <a:pPr/>
              <a:t>95</a:t>
            </a:fld>
            <a:endParaRPr lang="es-ES"/>
          </a:p>
        </p:txBody>
      </p:sp>
      <p:sp>
        <p:nvSpPr>
          <p:cNvPr id="203777"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03778"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D486B85A-0F18-B048-AC04-194276B7BB8B}" type="slidenum">
              <a:rPr lang="es-ES"/>
              <a:pPr/>
              <a:t>96</a:t>
            </a:fld>
            <a:endParaRPr lang="es-ES"/>
          </a:p>
        </p:txBody>
      </p:sp>
      <p:sp>
        <p:nvSpPr>
          <p:cNvPr id="204801"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04802"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144E4808-6AEE-B947-9BCE-7443C9BE4F4F}" type="slidenum">
              <a:rPr lang="es-ES"/>
              <a:pPr/>
              <a:t>97</a:t>
            </a:fld>
            <a:endParaRPr lang="es-ES"/>
          </a:p>
        </p:txBody>
      </p:sp>
      <p:sp>
        <p:nvSpPr>
          <p:cNvPr id="20582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0582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5624FD0C-C774-5445-96F1-1B3AAF8066EF}" type="slidenum">
              <a:rPr lang="es-ES"/>
              <a:pPr/>
              <a:t>102</a:t>
            </a:fld>
            <a:endParaRPr lang="es-ES"/>
          </a:p>
        </p:txBody>
      </p:sp>
      <p:sp>
        <p:nvSpPr>
          <p:cNvPr id="210945"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10946"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2002966A-7501-F842-A7CD-43280255265D}" type="slidenum">
              <a:rPr lang="es-ES"/>
              <a:pPr/>
              <a:t>9</a:t>
            </a:fld>
            <a:endParaRPr lang="es-ES"/>
          </a:p>
        </p:txBody>
      </p:sp>
      <p:sp>
        <p:nvSpPr>
          <p:cNvPr id="115713" name="Text Box 1"/>
          <p:cNvSpPr txBox="1">
            <a:spLocks noChangeArrowheads="1"/>
          </p:cNvSpPr>
          <p:nvPr>
            <p:ph type="sldImg"/>
          </p:nvPr>
        </p:nvSpPr>
        <p:spPr bwMode="auto">
          <a:xfrm>
            <a:off x="992188" y="777875"/>
            <a:ext cx="5097462" cy="38227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5714" name="Text Box 2"/>
          <p:cNvSpPr txBox="1">
            <a:spLocks noChangeArrowheads="1"/>
          </p:cNvSpPr>
          <p:nvPr>
            <p:ph type="body" idx="1"/>
          </p:nvPr>
        </p:nvSpPr>
        <p:spPr bwMode="auto">
          <a:xfrm>
            <a:off x="709613" y="4860925"/>
            <a:ext cx="5665787" cy="45910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55650" y="2347913"/>
            <a:ext cx="8569325" cy="1620837"/>
          </a:xfrm>
        </p:spPr>
        <p:txBody>
          <a:bodyPr/>
          <a:lstStyle/>
          <a:p>
            <a:r>
              <a:rPr lang="es-ES_tradnl" smtClean="0"/>
              <a:t>Clic para editar título</a:t>
            </a:r>
            <a:endParaRPr lang="es-ES"/>
          </a:p>
        </p:txBody>
      </p:sp>
      <p:sp>
        <p:nvSpPr>
          <p:cNvPr id="3" name="Subtítu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_tradnl" smtClean="0"/>
              <a:t>Haga clic para modificar el estilo de subtítulo del patrón</a:t>
            </a:r>
            <a:endParaRPr lang="es-ES"/>
          </a:p>
        </p:txBody>
      </p:sp>
      <p:sp>
        <p:nvSpPr>
          <p:cNvPr id="4" name="Marcador de fecha 3"/>
          <p:cNvSpPr>
            <a:spLocks noGrp="1"/>
          </p:cNvSpPr>
          <p:nvPr>
            <p:ph type="dt" idx="10"/>
          </p:nvPr>
        </p:nvSpPr>
        <p:spPr/>
        <p:txBody>
          <a:bodyPr/>
          <a:lstStyle>
            <a:lvl1pPr>
              <a:defRPr/>
            </a:lvl1pPr>
          </a:lstStyle>
          <a:p>
            <a:endParaRPr lang="es-ES"/>
          </a:p>
        </p:txBody>
      </p:sp>
      <p:sp>
        <p:nvSpPr>
          <p:cNvPr id="5" name="Marcador de pie de página 4"/>
          <p:cNvSpPr>
            <a:spLocks noGrp="1"/>
          </p:cNvSpPr>
          <p:nvPr>
            <p:ph type="ftr" idx="11"/>
          </p:nvPr>
        </p:nvSpPr>
        <p:spPr/>
        <p:txBody>
          <a:bodyPr/>
          <a:lstStyle>
            <a:lvl1pPr>
              <a:defRPr/>
            </a:lvl1pPr>
          </a:lstStyle>
          <a:p>
            <a:endParaRPr lang="es-ES"/>
          </a:p>
        </p:txBody>
      </p:sp>
      <p:sp>
        <p:nvSpPr>
          <p:cNvPr id="6" name="Marcador de número de diapositiva 5"/>
          <p:cNvSpPr>
            <a:spLocks noGrp="1"/>
          </p:cNvSpPr>
          <p:nvPr>
            <p:ph type="sldNum" idx="12"/>
          </p:nvPr>
        </p:nvSpPr>
        <p:spPr/>
        <p:txBody>
          <a:bodyPr/>
          <a:lstStyle>
            <a:lvl1pPr>
              <a:defRPr/>
            </a:lvl1pPr>
          </a:lstStyle>
          <a:p>
            <a:fld id="{6D93CE44-84F6-264A-A80E-0BF759D05EC3}" type="slidenum">
              <a:rPr lang="es-ES"/>
              <a:pPr/>
              <a:t>‹Nr.›</a:t>
            </a:fld>
            <a:endParaRPr lang="es-ES"/>
          </a:p>
        </p:txBody>
      </p:sp>
    </p:spTree>
    <p:extLst>
      <p:ext uri="{BB962C8B-B14F-4D97-AF65-F5344CB8AC3E}">
        <p14:creationId xmlns:p14="http://schemas.microsoft.com/office/powerpoint/2010/main" val="83818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idx="10"/>
          </p:nvPr>
        </p:nvSpPr>
        <p:spPr/>
        <p:txBody>
          <a:bodyPr/>
          <a:lstStyle>
            <a:lvl1pPr>
              <a:defRPr/>
            </a:lvl1pPr>
          </a:lstStyle>
          <a:p>
            <a:endParaRPr lang="es-ES"/>
          </a:p>
        </p:txBody>
      </p:sp>
      <p:sp>
        <p:nvSpPr>
          <p:cNvPr id="5" name="Marcador de pie de página 4"/>
          <p:cNvSpPr>
            <a:spLocks noGrp="1"/>
          </p:cNvSpPr>
          <p:nvPr>
            <p:ph type="ftr" idx="11"/>
          </p:nvPr>
        </p:nvSpPr>
        <p:spPr/>
        <p:txBody>
          <a:bodyPr/>
          <a:lstStyle>
            <a:lvl1pPr>
              <a:defRPr/>
            </a:lvl1pPr>
          </a:lstStyle>
          <a:p>
            <a:endParaRPr lang="es-ES"/>
          </a:p>
        </p:txBody>
      </p:sp>
      <p:sp>
        <p:nvSpPr>
          <p:cNvPr id="6" name="Marcador de número de diapositiva 5"/>
          <p:cNvSpPr>
            <a:spLocks noGrp="1"/>
          </p:cNvSpPr>
          <p:nvPr>
            <p:ph type="sldNum" idx="12"/>
          </p:nvPr>
        </p:nvSpPr>
        <p:spPr/>
        <p:txBody>
          <a:bodyPr/>
          <a:lstStyle>
            <a:lvl1pPr>
              <a:defRPr/>
            </a:lvl1pPr>
          </a:lstStyle>
          <a:p>
            <a:fld id="{881BC3E5-D8ED-8343-80CD-707D9A31D105}" type="slidenum">
              <a:rPr lang="es-ES"/>
              <a:pPr/>
              <a:t>‹Nr.›</a:t>
            </a:fld>
            <a:endParaRPr lang="es-ES"/>
          </a:p>
        </p:txBody>
      </p:sp>
    </p:spTree>
    <p:extLst>
      <p:ext uri="{BB962C8B-B14F-4D97-AF65-F5344CB8AC3E}">
        <p14:creationId xmlns:p14="http://schemas.microsoft.com/office/powerpoint/2010/main" val="58655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294563" y="301625"/>
            <a:ext cx="2262187" cy="6438900"/>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503238" y="301625"/>
            <a:ext cx="6638925" cy="64389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idx="10"/>
          </p:nvPr>
        </p:nvSpPr>
        <p:spPr/>
        <p:txBody>
          <a:bodyPr/>
          <a:lstStyle>
            <a:lvl1pPr>
              <a:defRPr/>
            </a:lvl1pPr>
          </a:lstStyle>
          <a:p>
            <a:endParaRPr lang="es-ES"/>
          </a:p>
        </p:txBody>
      </p:sp>
      <p:sp>
        <p:nvSpPr>
          <p:cNvPr id="5" name="Marcador de pie de página 4"/>
          <p:cNvSpPr>
            <a:spLocks noGrp="1"/>
          </p:cNvSpPr>
          <p:nvPr>
            <p:ph type="ftr" idx="11"/>
          </p:nvPr>
        </p:nvSpPr>
        <p:spPr/>
        <p:txBody>
          <a:bodyPr/>
          <a:lstStyle>
            <a:lvl1pPr>
              <a:defRPr/>
            </a:lvl1pPr>
          </a:lstStyle>
          <a:p>
            <a:endParaRPr lang="es-ES"/>
          </a:p>
        </p:txBody>
      </p:sp>
      <p:sp>
        <p:nvSpPr>
          <p:cNvPr id="6" name="Marcador de número de diapositiva 5"/>
          <p:cNvSpPr>
            <a:spLocks noGrp="1"/>
          </p:cNvSpPr>
          <p:nvPr>
            <p:ph type="sldNum" idx="12"/>
          </p:nvPr>
        </p:nvSpPr>
        <p:spPr/>
        <p:txBody>
          <a:bodyPr/>
          <a:lstStyle>
            <a:lvl1pPr>
              <a:defRPr/>
            </a:lvl1pPr>
          </a:lstStyle>
          <a:p>
            <a:fld id="{01DD61FD-7D52-5042-AF11-8F94652B3A22}" type="slidenum">
              <a:rPr lang="es-ES"/>
              <a:pPr/>
              <a:t>‹Nr.›</a:t>
            </a:fld>
            <a:endParaRPr lang="es-ES"/>
          </a:p>
        </p:txBody>
      </p:sp>
    </p:spTree>
    <p:extLst>
      <p:ext uri="{BB962C8B-B14F-4D97-AF65-F5344CB8AC3E}">
        <p14:creationId xmlns:p14="http://schemas.microsoft.com/office/powerpoint/2010/main" val="317092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idx="10"/>
          </p:nvPr>
        </p:nvSpPr>
        <p:spPr/>
        <p:txBody>
          <a:bodyPr/>
          <a:lstStyle>
            <a:lvl1pPr>
              <a:defRPr/>
            </a:lvl1pPr>
          </a:lstStyle>
          <a:p>
            <a:endParaRPr lang="es-ES"/>
          </a:p>
        </p:txBody>
      </p:sp>
      <p:sp>
        <p:nvSpPr>
          <p:cNvPr id="5" name="Marcador de pie de página 4"/>
          <p:cNvSpPr>
            <a:spLocks noGrp="1"/>
          </p:cNvSpPr>
          <p:nvPr>
            <p:ph type="ftr" idx="11"/>
          </p:nvPr>
        </p:nvSpPr>
        <p:spPr/>
        <p:txBody>
          <a:bodyPr/>
          <a:lstStyle>
            <a:lvl1pPr>
              <a:defRPr/>
            </a:lvl1pPr>
          </a:lstStyle>
          <a:p>
            <a:endParaRPr lang="es-ES"/>
          </a:p>
        </p:txBody>
      </p:sp>
      <p:sp>
        <p:nvSpPr>
          <p:cNvPr id="6" name="Marcador de número de diapositiva 5"/>
          <p:cNvSpPr>
            <a:spLocks noGrp="1"/>
          </p:cNvSpPr>
          <p:nvPr>
            <p:ph type="sldNum" idx="12"/>
          </p:nvPr>
        </p:nvSpPr>
        <p:spPr/>
        <p:txBody>
          <a:bodyPr/>
          <a:lstStyle>
            <a:lvl1pPr>
              <a:defRPr/>
            </a:lvl1pPr>
          </a:lstStyle>
          <a:p>
            <a:fld id="{12C392E0-11CB-494C-81C1-4CD486DC9BC7}" type="slidenum">
              <a:rPr lang="es-ES"/>
              <a:pPr/>
              <a:t>‹Nr.›</a:t>
            </a:fld>
            <a:endParaRPr lang="es-ES"/>
          </a:p>
        </p:txBody>
      </p:sp>
    </p:spTree>
    <p:extLst>
      <p:ext uri="{BB962C8B-B14F-4D97-AF65-F5344CB8AC3E}">
        <p14:creationId xmlns:p14="http://schemas.microsoft.com/office/powerpoint/2010/main" val="325644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96925" y="4857750"/>
            <a:ext cx="8567738" cy="15017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smtClean="0"/>
              <a:t>Haga clic para modificar el estilo de texto del patrón</a:t>
            </a:r>
          </a:p>
        </p:txBody>
      </p:sp>
      <p:sp>
        <p:nvSpPr>
          <p:cNvPr id="4" name="Marcador de fecha 3"/>
          <p:cNvSpPr>
            <a:spLocks noGrp="1"/>
          </p:cNvSpPr>
          <p:nvPr>
            <p:ph type="dt" idx="10"/>
          </p:nvPr>
        </p:nvSpPr>
        <p:spPr/>
        <p:txBody>
          <a:bodyPr/>
          <a:lstStyle>
            <a:lvl1pPr>
              <a:defRPr/>
            </a:lvl1pPr>
          </a:lstStyle>
          <a:p>
            <a:endParaRPr lang="es-ES"/>
          </a:p>
        </p:txBody>
      </p:sp>
      <p:sp>
        <p:nvSpPr>
          <p:cNvPr id="5" name="Marcador de pie de página 4"/>
          <p:cNvSpPr>
            <a:spLocks noGrp="1"/>
          </p:cNvSpPr>
          <p:nvPr>
            <p:ph type="ftr" idx="11"/>
          </p:nvPr>
        </p:nvSpPr>
        <p:spPr/>
        <p:txBody>
          <a:bodyPr/>
          <a:lstStyle>
            <a:lvl1pPr>
              <a:defRPr/>
            </a:lvl1pPr>
          </a:lstStyle>
          <a:p>
            <a:endParaRPr lang="es-ES"/>
          </a:p>
        </p:txBody>
      </p:sp>
      <p:sp>
        <p:nvSpPr>
          <p:cNvPr id="6" name="Marcador de número de diapositiva 5"/>
          <p:cNvSpPr>
            <a:spLocks noGrp="1"/>
          </p:cNvSpPr>
          <p:nvPr>
            <p:ph type="sldNum" idx="12"/>
          </p:nvPr>
        </p:nvSpPr>
        <p:spPr/>
        <p:txBody>
          <a:bodyPr/>
          <a:lstStyle>
            <a:lvl1pPr>
              <a:defRPr/>
            </a:lvl1pPr>
          </a:lstStyle>
          <a:p>
            <a:fld id="{CD0CF47D-37CC-6645-A805-A6C4CB391B7B}" type="slidenum">
              <a:rPr lang="es-ES"/>
              <a:pPr/>
              <a:t>‹Nr.›</a:t>
            </a:fld>
            <a:endParaRPr lang="es-ES"/>
          </a:p>
        </p:txBody>
      </p:sp>
    </p:spTree>
    <p:extLst>
      <p:ext uri="{BB962C8B-B14F-4D97-AF65-F5344CB8AC3E}">
        <p14:creationId xmlns:p14="http://schemas.microsoft.com/office/powerpoint/2010/main" val="44358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503238" y="1768475"/>
            <a:ext cx="4449762"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5105400" y="1768475"/>
            <a:ext cx="4451350"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idx="10"/>
          </p:nvPr>
        </p:nvSpPr>
        <p:spPr/>
        <p:txBody>
          <a:bodyPr/>
          <a:lstStyle>
            <a:lvl1pPr>
              <a:defRPr/>
            </a:lvl1pPr>
          </a:lstStyle>
          <a:p>
            <a:endParaRPr lang="es-ES"/>
          </a:p>
        </p:txBody>
      </p:sp>
      <p:sp>
        <p:nvSpPr>
          <p:cNvPr id="6" name="Marcador de pie de página 5"/>
          <p:cNvSpPr>
            <a:spLocks noGrp="1"/>
          </p:cNvSpPr>
          <p:nvPr>
            <p:ph type="ftr" idx="11"/>
          </p:nvPr>
        </p:nvSpPr>
        <p:spPr/>
        <p:txBody>
          <a:bodyPr/>
          <a:lstStyle>
            <a:lvl1pPr>
              <a:defRPr/>
            </a:lvl1pPr>
          </a:lstStyle>
          <a:p>
            <a:endParaRPr lang="es-ES"/>
          </a:p>
        </p:txBody>
      </p:sp>
      <p:sp>
        <p:nvSpPr>
          <p:cNvPr id="7" name="Marcador de número de diapositiva 6"/>
          <p:cNvSpPr>
            <a:spLocks noGrp="1"/>
          </p:cNvSpPr>
          <p:nvPr>
            <p:ph type="sldNum" idx="12"/>
          </p:nvPr>
        </p:nvSpPr>
        <p:spPr/>
        <p:txBody>
          <a:bodyPr/>
          <a:lstStyle>
            <a:lvl1pPr>
              <a:defRPr/>
            </a:lvl1pPr>
          </a:lstStyle>
          <a:p>
            <a:fld id="{5D005CF7-376D-CE4B-85D3-873965B7989C}" type="slidenum">
              <a:rPr lang="es-ES"/>
              <a:pPr/>
              <a:t>‹Nr.›</a:t>
            </a:fld>
            <a:endParaRPr lang="es-ES"/>
          </a:p>
        </p:txBody>
      </p:sp>
    </p:spTree>
    <p:extLst>
      <p:ext uri="{BB962C8B-B14F-4D97-AF65-F5344CB8AC3E}">
        <p14:creationId xmlns:p14="http://schemas.microsoft.com/office/powerpoint/2010/main" val="1599223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3213"/>
            <a:ext cx="9072563" cy="1258887"/>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idx="10"/>
          </p:nvPr>
        </p:nvSpPr>
        <p:spPr/>
        <p:txBody>
          <a:bodyPr/>
          <a:lstStyle>
            <a:lvl1pPr>
              <a:defRPr/>
            </a:lvl1pPr>
          </a:lstStyle>
          <a:p>
            <a:endParaRPr lang="es-ES"/>
          </a:p>
        </p:txBody>
      </p:sp>
      <p:sp>
        <p:nvSpPr>
          <p:cNvPr id="8" name="Marcador de pie de página 7"/>
          <p:cNvSpPr>
            <a:spLocks noGrp="1"/>
          </p:cNvSpPr>
          <p:nvPr>
            <p:ph type="ftr" idx="11"/>
          </p:nvPr>
        </p:nvSpPr>
        <p:spPr/>
        <p:txBody>
          <a:bodyPr/>
          <a:lstStyle>
            <a:lvl1pPr>
              <a:defRPr/>
            </a:lvl1pPr>
          </a:lstStyle>
          <a:p>
            <a:endParaRPr lang="es-ES"/>
          </a:p>
        </p:txBody>
      </p:sp>
      <p:sp>
        <p:nvSpPr>
          <p:cNvPr id="9" name="Marcador de número de diapositiva 8"/>
          <p:cNvSpPr>
            <a:spLocks noGrp="1"/>
          </p:cNvSpPr>
          <p:nvPr>
            <p:ph type="sldNum" idx="12"/>
          </p:nvPr>
        </p:nvSpPr>
        <p:spPr/>
        <p:txBody>
          <a:bodyPr/>
          <a:lstStyle>
            <a:lvl1pPr>
              <a:defRPr/>
            </a:lvl1pPr>
          </a:lstStyle>
          <a:p>
            <a:fld id="{44FCE48F-909C-494A-862D-4B51B24D9ADE}" type="slidenum">
              <a:rPr lang="es-ES"/>
              <a:pPr/>
              <a:t>‹Nr.›</a:t>
            </a:fld>
            <a:endParaRPr lang="es-ES"/>
          </a:p>
        </p:txBody>
      </p:sp>
    </p:spTree>
    <p:extLst>
      <p:ext uri="{BB962C8B-B14F-4D97-AF65-F5344CB8AC3E}">
        <p14:creationId xmlns:p14="http://schemas.microsoft.com/office/powerpoint/2010/main" val="379603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idx="10"/>
          </p:nvPr>
        </p:nvSpPr>
        <p:spPr/>
        <p:txBody>
          <a:bodyPr/>
          <a:lstStyle>
            <a:lvl1pPr>
              <a:defRPr/>
            </a:lvl1pPr>
          </a:lstStyle>
          <a:p>
            <a:endParaRPr lang="es-ES"/>
          </a:p>
        </p:txBody>
      </p:sp>
      <p:sp>
        <p:nvSpPr>
          <p:cNvPr id="4" name="Marcador de pie de página 3"/>
          <p:cNvSpPr>
            <a:spLocks noGrp="1"/>
          </p:cNvSpPr>
          <p:nvPr>
            <p:ph type="ftr" idx="11"/>
          </p:nvPr>
        </p:nvSpPr>
        <p:spPr/>
        <p:txBody>
          <a:bodyPr/>
          <a:lstStyle>
            <a:lvl1pPr>
              <a:defRPr/>
            </a:lvl1pPr>
          </a:lstStyle>
          <a:p>
            <a:endParaRPr lang="es-ES"/>
          </a:p>
        </p:txBody>
      </p:sp>
      <p:sp>
        <p:nvSpPr>
          <p:cNvPr id="5" name="Marcador de número de diapositiva 4"/>
          <p:cNvSpPr>
            <a:spLocks noGrp="1"/>
          </p:cNvSpPr>
          <p:nvPr>
            <p:ph type="sldNum" idx="12"/>
          </p:nvPr>
        </p:nvSpPr>
        <p:spPr/>
        <p:txBody>
          <a:bodyPr/>
          <a:lstStyle>
            <a:lvl1pPr>
              <a:defRPr/>
            </a:lvl1pPr>
          </a:lstStyle>
          <a:p>
            <a:fld id="{2F563C9F-B108-0140-8F67-8E443F0CA187}" type="slidenum">
              <a:rPr lang="es-ES"/>
              <a:pPr/>
              <a:t>‹Nr.›</a:t>
            </a:fld>
            <a:endParaRPr lang="es-ES"/>
          </a:p>
        </p:txBody>
      </p:sp>
    </p:spTree>
    <p:extLst>
      <p:ext uri="{BB962C8B-B14F-4D97-AF65-F5344CB8AC3E}">
        <p14:creationId xmlns:p14="http://schemas.microsoft.com/office/powerpoint/2010/main" val="3337665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idx="10"/>
          </p:nvPr>
        </p:nvSpPr>
        <p:spPr/>
        <p:txBody>
          <a:bodyPr/>
          <a:lstStyle>
            <a:lvl1pPr>
              <a:defRPr/>
            </a:lvl1pPr>
          </a:lstStyle>
          <a:p>
            <a:endParaRPr lang="es-ES"/>
          </a:p>
        </p:txBody>
      </p:sp>
      <p:sp>
        <p:nvSpPr>
          <p:cNvPr id="3" name="Marcador de pie de página 2"/>
          <p:cNvSpPr>
            <a:spLocks noGrp="1"/>
          </p:cNvSpPr>
          <p:nvPr>
            <p:ph type="ftr" idx="11"/>
          </p:nvPr>
        </p:nvSpPr>
        <p:spPr/>
        <p:txBody>
          <a:bodyPr/>
          <a:lstStyle>
            <a:lvl1pPr>
              <a:defRPr/>
            </a:lvl1pPr>
          </a:lstStyle>
          <a:p>
            <a:endParaRPr lang="es-ES"/>
          </a:p>
        </p:txBody>
      </p:sp>
      <p:sp>
        <p:nvSpPr>
          <p:cNvPr id="4" name="Marcador de número de diapositiva 3"/>
          <p:cNvSpPr>
            <a:spLocks noGrp="1"/>
          </p:cNvSpPr>
          <p:nvPr>
            <p:ph type="sldNum" idx="12"/>
          </p:nvPr>
        </p:nvSpPr>
        <p:spPr/>
        <p:txBody>
          <a:bodyPr/>
          <a:lstStyle>
            <a:lvl1pPr>
              <a:defRPr/>
            </a:lvl1pPr>
          </a:lstStyle>
          <a:p>
            <a:fld id="{0EDED81A-E9F7-8845-B17B-F7DD9C556DEE}" type="slidenum">
              <a:rPr lang="es-ES"/>
              <a:pPr/>
              <a:t>‹Nr.›</a:t>
            </a:fld>
            <a:endParaRPr lang="es-ES"/>
          </a:p>
        </p:txBody>
      </p:sp>
    </p:spTree>
    <p:extLst>
      <p:ext uri="{BB962C8B-B14F-4D97-AF65-F5344CB8AC3E}">
        <p14:creationId xmlns:p14="http://schemas.microsoft.com/office/powerpoint/2010/main" val="2467698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04825" y="301625"/>
            <a:ext cx="3316288" cy="1279525"/>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idx="10"/>
          </p:nvPr>
        </p:nvSpPr>
        <p:spPr/>
        <p:txBody>
          <a:bodyPr/>
          <a:lstStyle>
            <a:lvl1pPr>
              <a:defRPr/>
            </a:lvl1pPr>
          </a:lstStyle>
          <a:p>
            <a:endParaRPr lang="es-ES"/>
          </a:p>
        </p:txBody>
      </p:sp>
      <p:sp>
        <p:nvSpPr>
          <p:cNvPr id="6" name="Marcador de pie de página 5"/>
          <p:cNvSpPr>
            <a:spLocks noGrp="1"/>
          </p:cNvSpPr>
          <p:nvPr>
            <p:ph type="ftr" idx="11"/>
          </p:nvPr>
        </p:nvSpPr>
        <p:spPr/>
        <p:txBody>
          <a:bodyPr/>
          <a:lstStyle>
            <a:lvl1pPr>
              <a:defRPr/>
            </a:lvl1pPr>
          </a:lstStyle>
          <a:p>
            <a:endParaRPr lang="es-ES"/>
          </a:p>
        </p:txBody>
      </p:sp>
      <p:sp>
        <p:nvSpPr>
          <p:cNvPr id="7" name="Marcador de número de diapositiva 6"/>
          <p:cNvSpPr>
            <a:spLocks noGrp="1"/>
          </p:cNvSpPr>
          <p:nvPr>
            <p:ph type="sldNum" idx="12"/>
          </p:nvPr>
        </p:nvSpPr>
        <p:spPr/>
        <p:txBody>
          <a:bodyPr/>
          <a:lstStyle>
            <a:lvl1pPr>
              <a:defRPr/>
            </a:lvl1pPr>
          </a:lstStyle>
          <a:p>
            <a:fld id="{728FD9CC-9A84-8449-8255-38A5E4A652B9}" type="slidenum">
              <a:rPr lang="es-ES"/>
              <a:pPr/>
              <a:t>‹Nr.›</a:t>
            </a:fld>
            <a:endParaRPr lang="es-ES"/>
          </a:p>
        </p:txBody>
      </p:sp>
    </p:spTree>
    <p:extLst>
      <p:ext uri="{BB962C8B-B14F-4D97-AF65-F5344CB8AC3E}">
        <p14:creationId xmlns:p14="http://schemas.microsoft.com/office/powerpoint/2010/main" val="66117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976438" y="5291138"/>
            <a:ext cx="6048375" cy="625475"/>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idx="10"/>
          </p:nvPr>
        </p:nvSpPr>
        <p:spPr/>
        <p:txBody>
          <a:bodyPr/>
          <a:lstStyle>
            <a:lvl1pPr>
              <a:defRPr/>
            </a:lvl1pPr>
          </a:lstStyle>
          <a:p>
            <a:endParaRPr lang="es-ES"/>
          </a:p>
        </p:txBody>
      </p:sp>
      <p:sp>
        <p:nvSpPr>
          <p:cNvPr id="6" name="Marcador de pie de página 5"/>
          <p:cNvSpPr>
            <a:spLocks noGrp="1"/>
          </p:cNvSpPr>
          <p:nvPr>
            <p:ph type="ftr" idx="11"/>
          </p:nvPr>
        </p:nvSpPr>
        <p:spPr/>
        <p:txBody>
          <a:bodyPr/>
          <a:lstStyle>
            <a:lvl1pPr>
              <a:defRPr/>
            </a:lvl1pPr>
          </a:lstStyle>
          <a:p>
            <a:endParaRPr lang="es-ES"/>
          </a:p>
        </p:txBody>
      </p:sp>
      <p:sp>
        <p:nvSpPr>
          <p:cNvPr id="7" name="Marcador de número de diapositiva 6"/>
          <p:cNvSpPr>
            <a:spLocks noGrp="1"/>
          </p:cNvSpPr>
          <p:nvPr>
            <p:ph type="sldNum" idx="12"/>
          </p:nvPr>
        </p:nvSpPr>
        <p:spPr/>
        <p:txBody>
          <a:bodyPr/>
          <a:lstStyle>
            <a:lvl1pPr>
              <a:defRPr/>
            </a:lvl1pPr>
          </a:lstStyle>
          <a:p>
            <a:fld id="{8FE13C54-3C82-2A4D-B8C8-EEBFE6C50B04}" type="slidenum">
              <a:rPr lang="es-ES"/>
              <a:pPr/>
              <a:t>‹Nr.›</a:t>
            </a:fld>
            <a:endParaRPr lang="es-ES"/>
          </a:p>
        </p:txBody>
      </p:sp>
    </p:spTree>
    <p:extLst>
      <p:ext uri="{BB962C8B-B14F-4D97-AF65-F5344CB8AC3E}">
        <p14:creationId xmlns:p14="http://schemas.microsoft.com/office/powerpoint/2010/main" val="12786787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53512" cy="124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Pulse para editar el formato del texto de título</a:t>
            </a:r>
          </a:p>
        </p:txBody>
      </p:sp>
      <p:sp>
        <p:nvSpPr>
          <p:cNvPr id="1026" name="Rectangle 2"/>
          <p:cNvSpPr>
            <a:spLocks noGrp="1" noChangeArrowheads="1"/>
          </p:cNvSpPr>
          <p:nvPr>
            <p:ph type="body" idx="1"/>
          </p:nvPr>
        </p:nvSpPr>
        <p:spPr bwMode="auto">
          <a:xfrm>
            <a:off x="503238" y="1768475"/>
            <a:ext cx="9053512" cy="497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28080" rIns="0" bIns="0" numCol="1" anchor="t" anchorCtr="0" compatLnSpc="1">
            <a:prstTxWarp prst="textNoShape">
              <a:avLst/>
            </a:prstTxWarp>
          </a:bodyPr>
          <a:lstStyle/>
          <a:p>
            <a:pPr lvl="0"/>
            <a:r>
              <a:rPr lang="en-GB"/>
              <a:t>Pulse para editar los formatos del texto del esquema</a:t>
            </a:r>
          </a:p>
          <a:p>
            <a:pPr lvl="1"/>
            <a:r>
              <a:rPr lang="en-GB"/>
              <a:t>Segundo nivel del esquema</a:t>
            </a:r>
          </a:p>
          <a:p>
            <a:pPr lvl="2"/>
            <a:r>
              <a:rPr lang="en-GB"/>
              <a:t>Tercer nivel del esquema</a:t>
            </a:r>
          </a:p>
          <a:p>
            <a:pPr lvl="3"/>
            <a:r>
              <a:rPr lang="en-GB"/>
              <a:t>Cuarto nivel del esquema</a:t>
            </a:r>
          </a:p>
          <a:p>
            <a:pPr lvl="4"/>
            <a:r>
              <a:rPr lang="en-GB"/>
              <a:t>Quinto nivel del esquema</a:t>
            </a:r>
          </a:p>
          <a:p>
            <a:pPr lvl="4"/>
            <a:r>
              <a:rPr lang="en-GB"/>
              <a:t>Sexto nivel del esquema</a:t>
            </a:r>
          </a:p>
          <a:p>
            <a:pPr lvl="4"/>
            <a:r>
              <a:rPr lang="en-GB"/>
              <a:t>Séptimo nivel del esquema</a:t>
            </a:r>
          </a:p>
          <a:p>
            <a:pPr lvl="4"/>
            <a:r>
              <a:rPr lang="en-GB"/>
              <a:t>Octavo nivel del esquema</a:t>
            </a:r>
          </a:p>
          <a:p>
            <a:pPr lvl="4"/>
            <a:r>
              <a:rPr lang="en-GB"/>
              <a:t>Noveno nivel del esquema</a:t>
            </a:r>
          </a:p>
        </p:txBody>
      </p:sp>
      <p:sp>
        <p:nvSpPr>
          <p:cNvPr id="1027" name="Rectangle 3"/>
          <p:cNvSpPr>
            <a:spLocks noGrp="1" noChangeArrowheads="1"/>
          </p:cNvSpPr>
          <p:nvPr>
            <p:ph type="dt"/>
          </p:nvPr>
        </p:nvSpPr>
        <p:spPr bwMode="auto">
          <a:xfrm>
            <a:off x="503238" y="6886575"/>
            <a:ext cx="233045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s-ES"/>
          </a:p>
        </p:txBody>
      </p:sp>
      <p:sp>
        <p:nvSpPr>
          <p:cNvPr id="1028" name="Rectangle 4"/>
          <p:cNvSpPr>
            <a:spLocks noGrp="1" noChangeArrowheads="1"/>
          </p:cNvSpPr>
          <p:nvPr>
            <p:ph type="ftr"/>
          </p:nvPr>
        </p:nvSpPr>
        <p:spPr bwMode="auto">
          <a:xfrm>
            <a:off x="3448050" y="6886575"/>
            <a:ext cx="3178175"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s-ES"/>
          </a:p>
        </p:txBody>
      </p:sp>
      <p:sp>
        <p:nvSpPr>
          <p:cNvPr id="1029" name="Rectangle 5"/>
          <p:cNvSpPr>
            <a:spLocks noGrp="1" noChangeArrowheads="1"/>
          </p:cNvSpPr>
          <p:nvPr>
            <p:ph type="sldNum"/>
          </p:nvPr>
        </p:nvSpPr>
        <p:spPr bwMode="auto">
          <a:xfrm>
            <a:off x="7226300" y="6886575"/>
            <a:ext cx="2330450" cy="503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144AF58D-DD7C-564F-B5A3-833C47853145}" type="slidenum">
              <a:rPr lang="es-ES"/>
              <a:pPr/>
              <a:t>‹Nr.›</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DejaVu San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DejaVu San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DejaVu San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DejaVu San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DejaVu San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DejaVu San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DejaVu San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DejaVu San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charset="0"/>
        <a:defRPr sz="2800">
          <a:solidFill>
            <a:srgbClr val="000000"/>
          </a:solidFill>
          <a:latin typeface="+mn-lt"/>
          <a:ea typeface="+mn-ea"/>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charset="0"/>
        <a:defRPr sz="2400">
          <a:solidFill>
            <a:srgbClr val="000000"/>
          </a:solidFill>
          <a:latin typeface="+mn-lt"/>
          <a:ea typeface="+mn-ea"/>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charset="0"/>
        <a:defRPr sz="2000">
          <a:solidFill>
            <a:srgbClr val="000000"/>
          </a:solidFill>
          <a:latin typeface="+mn-lt"/>
          <a:ea typeface="+mn-ea"/>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2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22.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2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2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2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27.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 Id="rId3" Type="http://schemas.openxmlformats.org/officeDocument/2006/relationships/image" Target="../media/image28.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image" Target="../media/image2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 Id="rId3" Type="http://schemas.openxmlformats.org/officeDocument/2006/relationships/image" Target="../media/image3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3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image" Target="../media/image3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828675" y="755650"/>
            <a:ext cx="8243888" cy="352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ctr">
              <a:buClrTx/>
              <a:buFontTx/>
              <a:buNone/>
            </a:pPr>
            <a:r>
              <a:rPr lang="es-ES" sz="6600" dirty="0" smtClean="0"/>
              <a:t>IES JOAQU</a:t>
            </a:r>
            <a:r>
              <a:rPr lang="es-ES" sz="6600" dirty="0" smtClean="0"/>
              <a:t>ÍN TURINA</a:t>
            </a:r>
            <a:endParaRPr lang="es-ES" sz="6600" dirty="0"/>
          </a:p>
          <a:p>
            <a:pPr algn="ctr">
              <a:buClrTx/>
              <a:buFontTx/>
              <a:buNone/>
            </a:pPr>
            <a:endParaRPr lang="es-ES" sz="6600" dirty="0"/>
          </a:p>
          <a:p>
            <a:pPr algn="ctr">
              <a:buClrTx/>
              <a:buFontTx/>
              <a:buNone/>
            </a:pPr>
            <a:r>
              <a:rPr lang="es-ES" sz="6000" dirty="0"/>
              <a:t>METABOLISMO</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12290"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 CONSECUENCIAS</a:t>
            </a:r>
          </a:p>
        </p:txBody>
      </p:sp>
      <p:sp>
        <p:nvSpPr>
          <p:cNvPr id="12291" name="Text Box 3"/>
          <p:cNvSpPr txBox="1">
            <a:spLocks noChangeArrowheads="1"/>
          </p:cNvSpPr>
          <p:nvPr/>
        </p:nvSpPr>
        <p:spPr bwMode="auto">
          <a:xfrm>
            <a:off x="431800" y="2322513"/>
            <a:ext cx="9217025" cy="366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ClrTx/>
              <a:buFontTx/>
              <a:buNone/>
            </a:pPr>
            <a:r>
              <a:rPr lang="es-ES" sz="2400"/>
              <a:t> La fotosíntesis tiene para los seres vivos, las siguientes </a:t>
            </a:r>
            <a:r>
              <a:rPr lang="es-ES" sz="2400" b="1"/>
              <a:t>consecuencias:</a:t>
            </a:r>
          </a:p>
          <a:p>
            <a:pPr algn="just">
              <a:lnSpc>
                <a:spcPct val="103000"/>
              </a:lnSpc>
              <a:spcBef>
                <a:spcPts val="2000"/>
              </a:spcBef>
              <a:buClrTx/>
              <a:buFontTx/>
              <a:buNone/>
            </a:pPr>
            <a:r>
              <a:rPr lang="es-ES" sz="2400"/>
              <a:t>- Todos o casi todos los seres vivos dependen directa o indirectamente de la fotosíntesis para la obtención de sustancias orgánicas y energía.</a:t>
            </a:r>
          </a:p>
          <a:p>
            <a:pPr algn="just">
              <a:lnSpc>
                <a:spcPct val="103000"/>
              </a:lnSpc>
              <a:spcBef>
                <a:spcPts val="2000"/>
              </a:spcBef>
              <a:buClrTx/>
              <a:buFontTx/>
              <a:buNone/>
            </a:pPr>
            <a:r>
              <a:rPr lang="es-ES" sz="2400"/>
              <a:t>- A partir de la fotosíntesis se obtiene O</a:t>
            </a:r>
            <a:r>
              <a:rPr lang="es-ES" sz="2400" baseline="-25000"/>
              <a:t>2</a:t>
            </a:r>
            <a:r>
              <a:rPr lang="es-ES" sz="2400"/>
              <a:t>. Éste, formado por los seres vivos, transformó la primitiva atmósfera de la Tierra e hizo posible la existencia de los organismos heterótrofos aeróbicos.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015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761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1"/>
          <p:cNvSpPr txBox="1">
            <a:spLocks noChangeArrowheads="1"/>
          </p:cNvSpPr>
          <p:nvPr/>
        </p:nvSpPr>
        <p:spPr bwMode="auto">
          <a:xfrm>
            <a:off x="1465263" y="3935413"/>
            <a:ext cx="7637462"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ctr" hangingPunct="1">
              <a:lnSpc>
                <a:spcPct val="100000"/>
              </a:lnSpc>
              <a:spcBef>
                <a:spcPts val="1625"/>
              </a:spcBef>
              <a:buClrTx/>
              <a:buFontTx/>
              <a:buNone/>
            </a:pPr>
            <a:r>
              <a:rPr lang="es-ES" sz="2600">
                <a:latin typeface="Tahoma" charset="0"/>
              </a:rPr>
              <a:t>CH</a:t>
            </a:r>
            <a:r>
              <a:rPr lang="es-ES" sz="2600" baseline="-25000">
                <a:latin typeface="Tahoma" charset="0"/>
              </a:rPr>
              <a:t>4</a:t>
            </a:r>
            <a:r>
              <a:rPr lang="es-ES" sz="2600">
                <a:latin typeface="Tahoma" charset="0"/>
              </a:rPr>
              <a:t> + 2 O</a:t>
            </a:r>
            <a:r>
              <a:rPr lang="es-ES" sz="2600" baseline="-25000">
                <a:latin typeface="Tahoma" charset="0"/>
              </a:rPr>
              <a:t>2</a:t>
            </a:r>
            <a:r>
              <a:rPr lang="es-ES" sz="2600">
                <a:latin typeface="Tahoma" charset="0"/>
              </a:rPr>
              <a:t>         CO</a:t>
            </a:r>
            <a:r>
              <a:rPr lang="es-ES" sz="2600" baseline="-25000">
                <a:latin typeface="Tahoma" charset="0"/>
              </a:rPr>
              <a:t>2</a:t>
            </a:r>
            <a:r>
              <a:rPr lang="es-ES" sz="2600">
                <a:latin typeface="Tahoma" charset="0"/>
              </a:rPr>
              <a:t> + 2H</a:t>
            </a:r>
            <a:r>
              <a:rPr lang="es-ES" sz="2600" baseline="-25000">
                <a:latin typeface="Tahoma" charset="0"/>
              </a:rPr>
              <a:t>2</a:t>
            </a:r>
            <a:r>
              <a:rPr lang="es-ES" sz="2600">
                <a:latin typeface="Tahoma" charset="0"/>
              </a:rPr>
              <a:t>O + Energía</a:t>
            </a:r>
          </a:p>
        </p:txBody>
      </p:sp>
      <p:sp>
        <p:nvSpPr>
          <p:cNvPr id="106498" name="Line 2"/>
          <p:cNvSpPr>
            <a:spLocks noChangeShapeType="1"/>
          </p:cNvSpPr>
          <p:nvPr/>
        </p:nvSpPr>
        <p:spPr bwMode="auto">
          <a:xfrm>
            <a:off x="4003675" y="4173538"/>
            <a:ext cx="865188" cy="1587"/>
          </a:xfrm>
          <a:prstGeom prst="line">
            <a:avLst/>
          </a:prstGeom>
          <a:noFill/>
          <a:ln w="38160">
            <a:solidFill>
              <a:srgbClr val="80808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s-ES"/>
          </a:p>
        </p:txBody>
      </p:sp>
      <p:sp>
        <p:nvSpPr>
          <p:cNvPr id="106499" name="Rectangle 3"/>
          <p:cNvSpPr>
            <a:spLocks noChangeArrowheads="1"/>
          </p:cNvSpPr>
          <p:nvPr/>
        </p:nvSpPr>
        <p:spPr bwMode="auto">
          <a:xfrm>
            <a:off x="431800" y="2555875"/>
            <a:ext cx="9072563" cy="1217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3200">
                <a:solidFill>
                  <a:srgbClr val="000000"/>
                </a:solidFill>
              </a:rPr>
              <a:t>Bacterias del metano</a:t>
            </a:r>
            <a:br>
              <a:rPr lang="es-ES" sz="3200">
                <a:solidFill>
                  <a:srgbClr val="000000"/>
                </a:solidFill>
              </a:rPr>
            </a:br>
            <a:r>
              <a:rPr lang="es-ES" sz="2000">
                <a:solidFill>
                  <a:srgbClr val="000000"/>
                </a:solidFill>
              </a:rPr>
              <a:t>Oxidan metano a CO</a:t>
            </a:r>
            <a:r>
              <a:rPr lang="es-ES" sz="2000" baseline="-25000">
                <a:solidFill>
                  <a:srgbClr val="000000"/>
                </a:solidFill>
              </a:rPr>
              <a:t>2</a:t>
            </a:r>
          </a:p>
        </p:txBody>
      </p:sp>
      <p:sp>
        <p:nvSpPr>
          <p:cNvPr id="106500" name="Text Box 4"/>
          <p:cNvSpPr txBox="1">
            <a:spLocks noChangeArrowheads="1"/>
          </p:cNvSpPr>
          <p:nvPr/>
        </p:nvSpPr>
        <p:spPr bwMode="auto">
          <a:xfrm>
            <a:off x="215900" y="1547813"/>
            <a:ext cx="6696075"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hangingPunct="1">
              <a:lnSpc>
                <a:spcPct val="100000"/>
              </a:lnSpc>
              <a:spcBef>
                <a:spcPts val="1938"/>
              </a:spcBef>
              <a:buClrTx/>
              <a:buFontTx/>
              <a:buNone/>
            </a:pPr>
            <a:r>
              <a:rPr lang="es-ES" sz="3100">
                <a:latin typeface="Tahoma" charset="0"/>
              </a:rPr>
              <a:t>OXIDACIÓN DEL METANO</a:t>
            </a:r>
            <a:br>
              <a:rPr lang="es-ES" sz="3100">
                <a:latin typeface="Tahoma" charset="0"/>
              </a:rPr>
            </a:br>
            <a:endParaRPr lang="es-ES" sz="3100">
              <a:latin typeface="Tahoma" charset="0"/>
            </a:endParaRPr>
          </a:p>
        </p:txBody>
      </p:sp>
      <p:sp>
        <p:nvSpPr>
          <p:cNvPr id="106501" name="Text Box 5"/>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106502" name="Text Box 6"/>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QUIMIOSÍNTESIS</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13314"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 TIPOS</a:t>
            </a:r>
          </a:p>
        </p:txBody>
      </p:sp>
      <p:sp>
        <p:nvSpPr>
          <p:cNvPr id="13315" name="Text Box 3"/>
          <p:cNvSpPr txBox="1">
            <a:spLocks noChangeArrowheads="1"/>
          </p:cNvSpPr>
          <p:nvPr/>
        </p:nvSpPr>
        <p:spPr bwMode="auto">
          <a:xfrm>
            <a:off x="431800" y="2322513"/>
            <a:ext cx="9217025" cy="386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ClrTx/>
              <a:buFontTx/>
              <a:buNone/>
            </a:pPr>
            <a:r>
              <a:rPr lang="es-ES" sz="2400"/>
              <a:t>Existen dos tipos de fotosíntesis:</a:t>
            </a:r>
          </a:p>
          <a:p>
            <a:pPr algn="just">
              <a:lnSpc>
                <a:spcPct val="103000"/>
              </a:lnSpc>
              <a:spcBef>
                <a:spcPts val="2000"/>
              </a:spcBef>
              <a:buClrTx/>
              <a:buFontTx/>
              <a:buNone/>
            </a:pPr>
            <a:r>
              <a:rPr lang="es-ES" sz="2400" b="1"/>
              <a:t>-	Oxigénica:</a:t>
            </a:r>
            <a:r>
              <a:rPr lang="es-ES" sz="2400"/>
              <a:t> se realiza en plantas superiores, algas y cianobacterias. El dador de electrones es el agua, y se desprende oxígeno.</a:t>
            </a:r>
          </a:p>
          <a:p>
            <a:pPr algn="just">
              <a:lnSpc>
                <a:spcPct val="103000"/>
              </a:lnSpc>
              <a:spcBef>
                <a:spcPts val="2000"/>
              </a:spcBef>
              <a:buClrTx/>
              <a:buFontTx/>
              <a:buNone/>
            </a:pPr>
            <a:r>
              <a:rPr lang="es-ES" sz="2400" b="1"/>
              <a:t>-	Anoxigénica o bacteriana:</a:t>
            </a:r>
            <a:r>
              <a:rPr lang="es-ES" sz="2400"/>
              <a:t> se realiza en bacterias purpúreas y verdes del azufre. El dador de electrones es el sulfuro de hidrógeno, y no se desprende oxígeno, sino S.</a:t>
            </a:r>
          </a:p>
          <a:p>
            <a:pPr algn="just">
              <a:lnSpc>
                <a:spcPct val="103000"/>
              </a:lnSpc>
              <a:spcBef>
                <a:spcPts val="2000"/>
              </a:spcBef>
              <a:buClrTx/>
              <a:buFontTx/>
              <a:buNone/>
            </a:pPr>
            <a:endParaRPr lang="es-ES" sz="240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14338"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 TIPOS </a:t>
            </a:r>
          </a:p>
        </p:txBody>
      </p:sp>
      <p:sp>
        <p:nvSpPr>
          <p:cNvPr id="14339" name="Text Box 3"/>
          <p:cNvSpPr txBox="1">
            <a:spLocks noChangeArrowheads="1"/>
          </p:cNvSpPr>
          <p:nvPr/>
        </p:nvSpPr>
        <p:spPr bwMode="auto">
          <a:xfrm>
            <a:off x="2016125" y="2555875"/>
            <a:ext cx="6048375"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1pPr>
            <a:lvl2pPr marL="741363" indent="-28416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2pPr>
            <a:lvl3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3pPr>
            <a:lvl4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4pPr>
            <a:lvl5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9pPr>
          </a:lstStyle>
          <a:p>
            <a:pPr lvl="1" algn="just">
              <a:lnSpc>
                <a:spcPct val="103000"/>
              </a:lnSpc>
              <a:spcBef>
                <a:spcPts val="2000"/>
              </a:spcBef>
              <a:buFont typeface="Arial" charset="0"/>
              <a:buChar char="-"/>
            </a:pPr>
            <a:r>
              <a:rPr lang="es-ES" sz="2600" b="1"/>
              <a:t>FOTOSÍNTESIS OXIGÉNICA</a:t>
            </a:r>
          </a:p>
          <a:p>
            <a:pPr lvl="1" algn="just">
              <a:lnSpc>
                <a:spcPct val="103000"/>
              </a:lnSpc>
              <a:spcBef>
                <a:spcPts val="2000"/>
              </a:spcBef>
              <a:buFont typeface="Arial" charset="0"/>
              <a:buChar char="-"/>
            </a:pPr>
            <a:r>
              <a:rPr lang="es-ES" sz="2600" b="1">
                <a:solidFill>
                  <a:srgbClr val="808080"/>
                </a:solidFill>
              </a:rPr>
              <a:t>FOTOSÍNTESIS ANOXIGÉNICA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15362"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a:t>
            </a:r>
          </a:p>
        </p:txBody>
      </p:sp>
      <p:sp>
        <p:nvSpPr>
          <p:cNvPr id="15363" name="Text Box 3"/>
          <p:cNvSpPr txBox="1">
            <a:spLocks noChangeArrowheads="1"/>
          </p:cNvSpPr>
          <p:nvPr/>
        </p:nvSpPr>
        <p:spPr bwMode="auto">
          <a:xfrm>
            <a:off x="1223963" y="3203575"/>
            <a:ext cx="7859712"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ctr" hangingPunct="1">
              <a:lnSpc>
                <a:spcPct val="100000"/>
              </a:lnSpc>
              <a:spcBef>
                <a:spcPts val="1625"/>
              </a:spcBef>
              <a:buClrTx/>
              <a:buFontTx/>
              <a:buNone/>
            </a:pPr>
            <a:r>
              <a:rPr lang="es-ES" sz="2600">
                <a:latin typeface="Tahoma" charset="0"/>
              </a:rPr>
              <a:t>6 CO</a:t>
            </a:r>
            <a:r>
              <a:rPr lang="es-ES" sz="2600" baseline="-25000">
                <a:latin typeface="Tahoma" charset="0"/>
              </a:rPr>
              <a:t>2</a:t>
            </a:r>
            <a:r>
              <a:rPr lang="es-ES" sz="2600">
                <a:latin typeface="Tahoma" charset="0"/>
              </a:rPr>
              <a:t> + 6 H</a:t>
            </a:r>
            <a:r>
              <a:rPr lang="es-ES" sz="2600" baseline="-25000">
                <a:latin typeface="Tahoma" charset="0"/>
              </a:rPr>
              <a:t>2</a:t>
            </a:r>
            <a:r>
              <a:rPr lang="es-ES" sz="2600">
                <a:latin typeface="Tahoma" charset="0"/>
              </a:rPr>
              <a:t> O           C</a:t>
            </a:r>
            <a:r>
              <a:rPr lang="es-ES" sz="2600" baseline="-25000">
                <a:latin typeface="Tahoma" charset="0"/>
              </a:rPr>
              <a:t>6</a:t>
            </a:r>
            <a:r>
              <a:rPr lang="es-ES" sz="2600">
                <a:latin typeface="Tahoma" charset="0"/>
              </a:rPr>
              <a:t> H</a:t>
            </a:r>
            <a:r>
              <a:rPr lang="es-ES" sz="2600" baseline="-25000">
                <a:latin typeface="Tahoma" charset="0"/>
              </a:rPr>
              <a:t>12</a:t>
            </a:r>
            <a:r>
              <a:rPr lang="es-ES" sz="2600">
                <a:latin typeface="Tahoma" charset="0"/>
              </a:rPr>
              <a:t> O</a:t>
            </a:r>
            <a:r>
              <a:rPr lang="es-ES" sz="2600" baseline="-25000">
                <a:latin typeface="Tahoma" charset="0"/>
              </a:rPr>
              <a:t>6</a:t>
            </a:r>
            <a:r>
              <a:rPr lang="es-ES" sz="2600">
                <a:latin typeface="Tahoma" charset="0"/>
              </a:rPr>
              <a:t> + 6 O</a:t>
            </a:r>
            <a:r>
              <a:rPr lang="es-ES" sz="2600" baseline="-25000">
                <a:latin typeface="Tahoma" charset="0"/>
              </a:rPr>
              <a:t>2</a:t>
            </a:r>
          </a:p>
        </p:txBody>
      </p:sp>
      <p:sp>
        <p:nvSpPr>
          <p:cNvPr id="15364" name="Line 4"/>
          <p:cNvSpPr>
            <a:spLocks noChangeShapeType="1"/>
          </p:cNvSpPr>
          <p:nvPr/>
        </p:nvSpPr>
        <p:spPr bwMode="auto">
          <a:xfrm>
            <a:off x="4718050" y="3441700"/>
            <a:ext cx="873125" cy="1588"/>
          </a:xfrm>
          <a:prstGeom prst="line">
            <a:avLst/>
          </a:prstGeom>
          <a:noFill/>
          <a:ln w="2844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s-ES"/>
          </a:p>
        </p:txBody>
      </p:sp>
      <p:sp>
        <p:nvSpPr>
          <p:cNvPr id="15365" name="Text Box 5"/>
          <p:cNvSpPr txBox="1">
            <a:spLocks noChangeArrowheads="1"/>
          </p:cNvSpPr>
          <p:nvPr/>
        </p:nvSpPr>
        <p:spPr bwMode="auto">
          <a:xfrm>
            <a:off x="4395788" y="2667000"/>
            <a:ext cx="6254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LUZ</a:t>
            </a:r>
          </a:p>
        </p:txBody>
      </p:sp>
      <p:sp>
        <p:nvSpPr>
          <p:cNvPr id="15366" name="AutoShape 6"/>
          <p:cNvSpPr>
            <a:spLocks noChangeArrowheads="1"/>
          </p:cNvSpPr>
          <p:nvPr/>
        </p:nvSpPr>
        <p:spPr bwMode="auto">
          <a:xfrm>
            <a:off x="4897438" y="2954338"/>
            <a:ext cx="288925" cy="360362"/>
          </a:xfrm>
          <a:prstGeom prst="lightningBolt">
            <a:avLst/>
          </a:prstGeom>
          <a:solidFill>
            <a:srgbClr val="FFCC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16386"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a:t>
            </a:r>
          </a:p>
        </p:txBody>
      </p:sp>
      <p:sp>
        <p:nvSpPr>
          <p:cNvPr id="16387" name="Text Box 3"/>
          <p:cNvSpPr txBox="1">
            <a:spLocks noChangeArrowheads="1"/>
          </p:cNvSpPr>
          <p:nvPr/>
        </p:nvSpPr>
        <p:spPr bwMode="auto">
          <a:xfrm>
            <a:off x="431800" y="1908175"/>
            <a:ext cx="9217025" cy="386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ClrTx/>
              <a:buFontTx/>
              <a:buNone/>
            </a:pPr>
            <a:r>
              <a:rPr lang="es-ES" sz="2400"/>
              <a:t>En los organismos que realizan la fotosíntesis oxigénica, el aparato fotosintetizador se encuentra en la membrana de los tilacoides de los cloroplastos e involucra a dos tipos de unidades fotosintetizadoras: </a:t>
            </a:r>
          </a:p>
          <a:p>
            <a:pPr algn="just">
              <a:lnSpc>
                <a:spcPct val="103000"/>
              </a:lnSpc>
              <a:spcBef>
                <a:spcPts val="2000"/>
              </a:spcBef>
              <a:buClrTx/>
              <a:buFontTx/>
              <a:buNone/>
            </a:pPr>
            <a:r>
              <a:rPr lang="es-ES" sz="2400"/>
              <a:t>•	el fotosistema I (FSI)</a:t>
            </a:r>
          </a:p>
          <a:p>
            <a:pPr algn="just">
              <a:lnSpc>
                <a:spcPct val="103000"/>
              </a:lnSpc>
              <a:spcBef>
                <a:spcPts val="2000"/>
              </a:spcBef>
              <a:buClrTx/>
              <a:buFontTx/>
              <a:buNone/>
            </a:pPr>
            <a:r>
              <a:rPr lang="es-ES" sz="2400"/>
              <a:t>•	el fotosistema II (FSII), </a:t>
            </a:r>
          </a:p>
          <a:p>
            <a:pPr algn="just">
              <a:lnSpc>
                <a:spcPct val="103000"/>
              </a:lnSpc>
              <a:spcBef>
                <a:spcPts val="2000"/>
              </a:spcBef>
              <a:buClrTx/>
              <a:buFontTx/>
              <a:buNone/>
            </a:pPr>
            <a:r>
              <a:rPr lang="es-ES" sz="2400"/>
              <a:t>los cuales absorben la luz de manera diferente y procesan electrones y energía de diferentes formas.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17410"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 FASES</a:t>
            </a:r>
          </a:p>
        </p:txBody>
      </p:sp>
      <p:sp>
        <p:nvSpPr>
          <p:cNvPr id="17411" name="Text Box 3"/>
          <p:cNvSpPr txBox="1">
            <a:spLocks noChangeArrowheads="1"/>
          </p:cNvSpPr>
          <p:nvPr/>
        </p:nvSpPr>
        <p:spPr bwMode="auto">
          <a:xfrm>
            <a:off x="431800" y="2322513"/>
            <a:ext cx="9217025" cy="4494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Font typeface="Arial" charset="0"/>
              <a:buChar char="-"/>
            </a:pPr>
            <a:r>
              <a:rPr lang="es-ES" sz="2800"/>
              <a:t> La fotosíntesis es un proceso muy complejo. </a:t>
            </a:r>
          </a:p>
          <a:p>
            <a:pPr algn="just">
              <a:lnSpc>
                <a:spcPct val="103000"/>
              </a:lnSpc>
              <a:spcBef>
                <a:spcPts val="2000"/>
              </a:spcBef>
              <a:buFont typeface="Arial" charset="0"/>
              <a:buChar char="-"/>
            </a:pPr>
            <a:r>
              <a:rPr lang="es-ES" sz="2800"/>
              <a:t>Se ha demostrado que sólo una parte requiere energía luminosa, a esta parte se le llama </a:t>
            </a:r>
            <a:r>
              <a:rPr lang="es-ES" sz="3200" b="1"/>
              <a:t>fase luminosa</a:t>
            </a:r>
            <a:r>
              <a:rPr lang="es-ES" sz="2800"/>
              <a:t>; </a:t>
            </a:r>
          </a:p>
          <a:p>
            <a:pPr algn="just">
              <a:lnSpc>
                <a:spcPct val="103000"/>
              </a:lnSpc>
              <a:spcBef>
                <a:spcPts val="2000"/>
              </a:spcBef>
              <a:buFont typeface="Arial" charset="0"/>
              <a:buChar char="-"/>
            </a:pPr>
            <a:r>
              <a:rPr lang="es-ES" sz="2800"/>
              <a:t>La síntesis de compuestos orgánicos no necesita la luz de una manera directa, es la </a:t>
            </a:r>
            <a:r>
              <a:rPr lang="es-ES" sz="3200" b="1"/>
              <a:t>fase oscura</a:t>
            </a:r>
            <a:r>
              <a:rPr lang="es-ES" sz="2800"/>
              <a:t>. </a:t>
            </a:r>
          </a:p>
          <a:p>
            <a:pPr algn="just">
              <a:lnSpc>
                <a:spcPct val="103000"/>
              </a:lnSpc>
              <a:spcBef>
                <a:spcPts val="2000"/>
              </a:spcBef>
              <a:buFont typeface="Arial" charset="0"/>
              <a:buChar char="-"/>
            </a:pPr>
            <a:r>
              <a:rPr lang="es-ES" sz="2800"/>
              <a:t> Es de destacar que la fase oscura, a pesar de su nombre, se realiza también durante el día, pues precisa el ATP y el NADPH que se obtienen en la fase luminosa.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18434"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FASES</a:t>
            </a:r>
          </a:p>
        </p:txBody>
      </p:sp>
      <p:sp>
        <p:nvSpPr>
          <p:cNvPr id="18435" name="Text Box 3"/>
          <p:cNvSpPr txBox="1">
            <a:spLocks noChangeArrowheads="1"/>
          </p:cNvSpPr>
          <p:nvPr/>
        </p:nvSpPr>
        <p:spPr bwMode="auto">
          <a:xfrm>
            <a:off x="2016125" y="2555875"/>
            <a:ext cx="6048375"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1pPr>
            <a:lvl2pPr marL="741363" indent="-28416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2pPr>
            <a:lvl3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3pPr>
            <a:lvl4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4pPr>
            <a:lvl5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9pPr>
          </a:lstStyle>
          <a:p>
            <a:pPr lvl="1" algn="just">
              <a:lnSpc>
                <a:spcPct val="103000"/>
              </a:lnSpc>
              <a:spcBef>
                <a:spcPts val="2000"/>
              </a:spcBef>
              <a:buFont typeface="Arial" charset="0"/>
              <a:buChar char="-"/>
            </a:pPr>
            <a:r>
              <a:rPr lang="es-ES" sz="2600" b="1"/>
              <a:t>FASE LUMINOSA</a:t>
            </a:r>
          </a:p>
          <a:p>
            <a:pPr lvl="1" algn="just">
              <a:lnSpc>
                <a:spcPct val="103000"/>
              </a:lnSpc>
              <a:spcBef>
                <a:spcPts val="2000"/>
              </a:spcBef>
              <a:buFont typeface="Arial" charset="0"/>
              <a:buChar char="-"/>
            </a:pPr>
            <a:r>
              <a:rPr lang="es-ES" sz="2600" b="1">
                <a:solidFill>
                  <a:srgbClr val="808080"/>
                </a:solidFill>
              </a:rPr>
              <a:t>FASE OSCURA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87338" y="2794000"/>
            <a:ext cx="9575800" cy="3176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nchor="ctr">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AR" sz="2200" b="1">
                <a:solidFill>
                  <a:srgbClr val="000000"/>
                </a:solidFill>
                <a:cs typeface="Arial" charset="0"/>
              </a:rPr>
              <a:t>La FASE LUMINOSA de la fotosíntesis consiste en la conversión de:</a:t>
            </a:r>
          </a:p>
          <a:p>
            <a:pPr algn="just"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ES" sz="2200" b="1">
                <a:solidFill>
                  <a:srgbClr val="000000"/>
                </a:solidFill>
                <a:cs typeface="Arial" charset="0"/>
              </a:rPr>
              <a:t>                 ENERGÍA LUMINOSA           </a:t>
            </a:r>
            <a:r>
              <a:rPr lang="es-AR" sz="2200" b="1">
                <a:solidFill>
                  <a:srgbClr val="000000"/>
                </a:solidFill>
                <a:cs typeface="Arial" charset="0"/>
              </a:rPr>
              <a:t>  ENERGÍA QUÍMICA</a:t>
            </a:r>
          </a:p>
          <a:p>
            <a:pPr algn="just"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s-ES" sz="2200" b="1">
              <a:solidFill>
                <a:srgbClr val="000000"/>
              </a:solidFill>
              <a:cs typeface="Arial" charset="0"/>
            </a:endParaRPr>
          </a:p>
          <a:p>
            <a:pPr algn="just"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ES" sz="2200" b="1">
                <a:solidFill>
                  <a:srgbClr val="000000"/>
                </a:solidFill>
                <a:cs typeface="Arial" charset="0"/>
              </a:rPr>
              <a:t>La energía química queda contenida en moléculas de dos tipos:</a:t>
            </a:r>
          </a:p>
          <a:p>
            <a:pPr marL="819150" lvl="1" indent="-314325" algn="just"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AR" sz="2200" b="1">
                <a:solidFill>
                  <a:srgbClr val="000000"/>
                </a:solidFill>
                <a:cs typeface="Times New Roman" charset="0"/>
              </a:rPr>
              <a:t> </a:t>
            </a:r>
            <a:r>
              <a:rPr lang="es-AR" sz="2200" b="1">
                <a:solidFill>
                  <a:srgbClr val="000000"/>
                </a:solidFill>
                <a:cs typeface="Arial" charset="0"/>
              </a:rPr>
              <a:t>ATP</a:t>
            </a:r>
          </a:p>
          <a:p>
            <a:pPr marL="819150" lvl="1" indent="-314325" algn="just"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AR" sz="2200" b="1">
                <a:solidFill>
                  <a:srgbClr val="000000"/>
                </a:solidFill>
                <a:cs typeface="Times New Roman" charset="0"/>
              </a:rPr>
              <a:t> </a:t>
            </a:r>
            <a:r>
              <a:rPr lang="es-AR" sz="2200" b="1">
                <a:solidFill>
                  <a:srgbClr val="000000"/>
                </a:solidFill>
                <a:cs typeface="Arial" charset="0"/>
              </a:rPr>
              <a:t>NADPH (poder reductor)</a:t>
            </a:r>
          </a:p>
          <a:p>
            <a:pPr algn="just"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s-AR" sz="2200" b="1">
              <a:solidFill>
                <a:srgbClr val="000000"/>
              </a:solidFill>
              <a:cs typeface="Arial" charset="0"/>
            </a:endParaRPr>
          </a:p>
          <a:p>
            <a:pPr algn="just"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AR" sz="2200" b="1">
                <a:solidFill>
                  <a:srgbClr val="000000"/>
                </a:solidFill>
                <a:cs typeface="Arial" charset="0"/>
              </a:rPr>
              <a:t>Además, como subproducto de esta  tapa, se obtiene O</a:t>
            </a:r>
            <a:r>
              <a:rPr lang="es-AR" sz="2200" b="1" baseline="-30000">
                <a:solidFill>
                  <a:srgbClr val="000000"/>
                </a:solidFill>
                <a:cs typeface="Arial" charset="0"/>
              </a:rPr>
              <a:t>2</a:t>
            </a:r>
            <a:r>
              <a:rPr lang="es-AR" sz="2200" b="1">
                <a:solidFill>
                  <a:srgbClr val="000000"/>
                </a:solidFill>
                <a:cs typeface="Arial" charset="0"/>
              </a:rPr>
              <a:t> (oxígeno molecular)</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938" y="3222625"/>
            <a:ext cx="476250" cy="128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59" name="Text Box 3"/>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19460" name="Text Box 4"/>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20482"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FASES</a:t>
            </a:r>
          </a:p>
        </p:txBody>
      </p:sp>
      <p:sp>
        <p:nvSpPr>
          <p:cNvPr id="20483" name="Text Box 3"/>
          <p:cNvSpPr txBox="1">
            <a:spLocks noChangeArrowheads="1"/>
          </p:cNvSpPr>
          <p:nvPr/>
        </p:nvSpPr>
        <p:spPr bwMode="auto">
          <a:xfrm>
            <a:off x="719138" y="2555875"/>
            <a:ext cx="9361487" cy="229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1pPr>
            <a:lvl2pPr marL="741363" indent="-28416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2pPr>
            <a:lvl3pPr marL="1141413" indent="-22701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3pPr>
            <a:lvl4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4pPr>
            <a:lvl5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9pPr>
          </a:lstStyle>
          <a:p>
            <a:pPr lvl="1" algn="just">
              <a:lnSpc>
                <a:spcPct val="103000"/>
              </a:lnSpc>
              <a:spcBef>
                <a:spcPts val="2000"/>
              </a:spcBef>
              <a:buFont typeface="Arial" charset="0"/>
              <a:buChar char="-"/>
            </a:pPr>
            <a:r>
              <a:rPr lang="es-ES" sz="2600" b="1"/>
              <a:t>FASE LUMINOSA</a:t>
            </a:r>
          </a:p>
          <a:p>
            <a:pPr lvl="2" algn="just">
              <a:lnSpc>
                <a:spcPct val="103000"/>
              </a:lnSpc>
              <a:spcBef>
                <a:spcPts val="2000"/>
              </a:spcBef>
              <a:buFont typeface="Arial" charset="0"/>
              <a:buChar char="-"/>
            </a:pPr>
            <a:r>
              <a:rPr lang="es-ES" sz="2200" b="1"/>
              <a:t>CAPTACIÓN DE ENERGÍA LUMINOSA</a:t>
            </a:r>
          </a:p>
          <a:p>
            <a:pPr lvl="2" algn="just">
              <a:lnSpc>
                <a:spcPct val="103000"/>
              </a:lnSpc>
              <a:spcBef>
                <a:spcPts val="2000"/>
              </a:spcBef>
              <a:buFont typeface="Arial" charset="0"/>
              <a:buChar char="-"/>
            </a:pPr>
            <a:r>
              <a:rPr lang="es-ES" sz="2200" b="1"/>
              <a:t>TRANSPORTE ELECTRÓNICO DEPENDIENTE DE LA LUZ</a:t>
            </a:r>
          </a:p>
          <a:p>
            <a:pPr lvl="2" algn="just">
              <a:lnSpc>
                <a:spcPct val="103000"/>
              </a:lnSpc>
              <a:spcBef>
                <a:spcPts val="2000"/>
              </a:spcBef>
              <a:buFont typeface="Arial" charset="0"/>
              <a:buChar char="-"/>
            </a:pPr>
            <a:r>
              <a:rPr lang="es-ES" sz="2200" b="1"/>
              <a:t>SÍNTESIS DE ATP (FOTOFOSFORILACIÓN)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21506"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FASES</a:t>
            </a:r>
          </a:p>
        </p:txBody>
      </p:sp>
      <p:sp>
        <p:nvSpPr>
          <p:cNvPr id="21507" name="Text Box 3"/>
          <p:cNvSpPr txBox="1">
            <a:spLocks noChangeArrowheads="1"/>
          </p:cNvSpPr>
          <p:nvPr/>
        </p:nvSpPr>
        <p:spPr bwMode="auto">
          <a:xfrm>
            <a:off x="719138" y="2555875"/>
            <a:ext cx="9361487" cy="229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1pPr>
            <a:lvl2pPr marL="741363" indent="-28416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2pPr>
            <a:lvl3pPr marL="1141413" indent="-22701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3pPr>
            <a:lvl4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4pPr>
            <a:lvl5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9pPr>
          </a:lstStyle>
          <a:p>
            <a:pPr lvl="1" algn="just">
              <a:lnSpc>
                <a:spcPct val="103000"/>
              </a:lnSpc>
              <a:spcBef>
                <a:spcPts val="2000"/>
              </a:spcBef>
              <a:buFont typeface="Arial" charset="0"/>
              <a:buChar char="-"/>
            </a:pPr>
            <a:r>
              <a:rPr lang="es-ES" sz="2600" b="1"/>
              <a:t>FASE LUMINOSA</a:t>
            </a:r>
          </a:p>
          <a:p>
            <a:pPr lvl="2" algn="just">
              <a:lnSpc>
                <a:spcPct val="103000"/>
              </a:lnSpc>
              <a:spcBef>
                <a:spcPts val="2000"/>
              </a:spcBef>
              <a:buFont typeface="Arial" charset="0"/>
              <a:buChar char="-"/>
            </a:pPr>
            <a:r>
              <a:rPr lang="es-ES" sz="2200" b="1"/>
              <a:t>CAPTACIÓN DE ENERGÍA LUMINOSA</a:t>
            </a:r>
          </a:p>
          <a:p>
            <a:pPr lvl="2" algn="just">
              <a:lnSpc>
                <a:spcPct val="103000"/>
              </a:lnSpc>
              <a:spcBef>
                <a:spcPts val="2000"/>
              </a:spcBef>
              <a:buFont typeface="Arial" charset="0"/>
              <a:buChar char="-"/>
            </a:pPr>
            <a:r>
              <a:rPr lang="es-ES" sz="2200" b="1">
                <a:solidFill>
                  <a:srgbClr val="808080"/>
                </a:solidFill>
              </a:rPr>
              <a:t>TRANSPORTE ELECTRÓNICO DEPENDIENTE DE LA LUZ</a:t>
            </a:r>
          </a:p>
          <a:p>
            <a:pPr lvl="2" algn="just">
              <a:lnSpc>
                <a:spcPct val="103000"/>
              </a:lnSpc>
              <a:spcBef>
                <a:spcPts val="2000"/>
              </a:spcBef>
              <a:buFont typeface="Arial" charset="0"/>
              <a:buChar char="-"/>
            </a:pPr>
            <a:r>
              <a:rPr lang="es-ES" sz="2200" b="1">
                <a:solidFill>
                  <a:srgbClr val="808080"/>
                </a:solidFill>
              </a:rPr>
              <a:t>SÍNTESIS DE ATP (FOTOFOSFORILACIÓN)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4098"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DEFINICIÓN</a:t>
            </a:r>
          </a:p>
        </p:txBody>
      </p:sp>
      <p:sp>
        <p:nvSpPr>
          <p:cNvPr id="4099" name="Text Box 3"/>
          <p:cNvSpPr txBox="1">
            <a:spLocks noChangeArrowheads="1"/>
          </p:cNvSpPr>
          <p:nvPr/>
        </p:nvSpPr>
        <p:spPr bwMode="auto">
          <a:xfrm>
            <a:off x="266700" y="2322513"/>
            <a:ext cx="9451975" cy="4498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1pPr>
            <a:lvl2pPr>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2pPr>
            <a:lvl3pPr>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3pPr>
            <a:lvl4pPr>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4pPr>
            <a:lvl5pPr>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Font typeface="Arial" charset="0"/>
              <a:buChar char="-"/>
            </a:pPr>
            <a:r>
              <a:rPr lang="es-ES" sz="2400"/>
              <a:t> 	CONJUNTO DE REACCIONES DE SÍNTES DE 	MOLÉCULAS ORGÁNICAS COMPLEJAS.</a:t>
            </a:r>
          </a:p>
          <a:p>
            <a:pPr algn="just">
              <a:lnSpc>
                <a:spcPct val="103000"/>
              </a:lnSpc>
              <a:spcBef>
                <a:spcPts val="2000"/>
              </a:spcBef>
              <a:buFont typeface="Arial" charset="0"/>
              <a:buChar char="-"/>
            </a:pPr>
            <a:r>
              <a:rPr lang="es-ES" sz="2400"/>
              <a:t> 	OCURRE EN TODOS LOS ORGANISMOS.</a:t>
            </a:r>
          </a:p>
          <a:p>
            <a:pPr algn="just">
              <a:lnSpc>
                <a:spcPct val="103000"/>
              </a:lnSpc>
              <a:spcBef>
                <a:spcPts val="2000"/>
              </a:spcBef>
              <a:buFont typeface="Arial" charset="0"/>
              <a:buChar char="-"/>
            </a:pPr>
            <a:r>
              <a:rPr lang="es-ES" sz="2400"/>
              <a:t>	TIENE COMO FINALIDAD LA CONSTRUCCIÓN DE COMPONENTES CELULARES Y ORGÁNICOS.</a:t>
            </a:r>
          </a:p>
          <a:p>
            <a:pPr algn="just">
              <a:lnSpc>
                <a:spcPct val="103000"/>
              </a:lnSpc>
              <a:spcBef>
                <a:spcPts val="2000"/>
              </a:spcBef>
              <a:buFont typeface="Arial" charset="0"/>
              <a:buChar char="-"/>
            </a:pPr>
            <a:r>
              <a:rPr lang="es-ES" sz="2400"/>
              <a:t> CONDUCEN AL AUMENTO DEL ORDEN BIOLÓGICO, LO QUE SIGNIFICA QUE REQUIEREN APORTE DE ENERGÍA (ATP)</a:t>
            </a:r>
          </a:p>
          <a:p>
            <a:pPr algn="just">
              <a:lnSpc>
                <a:spcPct val="103000"/>
              </a:lnSpc>
              <a:spcBef>
                <a:spcPts val="2000"/>
              </a:spcBef>
              <a:buFont typeface="Arial" charset="0"/>
              <a:buChar char="-"/>
            </a:pPr>
            <a:r>
              <a:rPr lang="es-ES" sz="2400"/>
              <a:t> LA MAYORÍA DE PROCESOS ANABÓLICOS ESTÁN ACOPLADOS A LA HIDRÓLISIS DE ATP</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22530"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22531" name="Text Box 3"/>
          <p:cNvSpPr txBox="1">
            <a:spLocks noChangeArrowheads="1"/>
          </p:cNvSpPr>
          <p:nvPr/>
        </p:nvSpPr>
        <p:spPr bwMode="auto">
          <a:xfrm>
            <a:off x="288925" y="1619250"/>
            <a:ext cx="43084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CAPTACIÓN DE ENERGÍA LUMINOSA</a:t>
            </a:r>
          </a:p>
        </p:txBody>
      </p:sp>
      <p:sp>
        <p:nvSpPr>
          <p:cNvPr id="22532" name="Rectangle 4"/>
          <p:cNvSpPr>
            <a:spLocks noChangeArrowheads="1"/>
          </p:cNvSpPr>
          <p:nvPr/>
        </p:nvSpPr>
        <p:spPr bwMode="auto">
          <a:xfrm>
            <a:off x="287338" y="2024063"/>
            <a:ext cx="9575800"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nchor="ctr">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AR" sz="2200" b="1">
                <a:solidFill>
                  <a:srgbClr val="000000"/>
                </a:solidFill>
                <a:cs typeface="Arial" charset="0"/>
              </a:rPr>
              <a:t>Los pigmentos captadores de luz son las clorofilas y los carotenoides.</a:t>
            </a:r>
          </a:p>
        </p:txBody>
      </p:sp>
      <p:sp>
        <p:nvSpPr>
          <p:cNvPr id="22533" name="Text Box 5"/>
          <p:cNvSpPr txBox="1">
            <a:spLocks noChangeArrowheads="1"/>
          </p:cNvSpPr>
          <p:nvPr/>
        </p:nvSpPr>
        <p:spPr bwMode="auto">
          <a:xfrm>
            <a:off x="287338" y="2916238"/>
            <a:ext cx="9217025" cy="185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ClrTx/>
              <a:buFontTx/>
              <a:buNone/>
            </a:pPr>
            <a:r>
              <a:rPr lang="es-ES" sz="2400" b="1"/>
              <a:t>- Clorofilas:</a:t>
            </a:r>
            <a:r>
              <a:rPr lang="es-ES" sz="2400"/>
              <a:t> moléculas cíclicas con magnesio y una cadena lateral (fitol). Destacan la clorofila a y b. </a:t>
            </a:r>
          </a:p>
          <a:p>
            <a:pPr algn="just">
              <a:lnSpc>
                <a:spcPct val="103000"/>
              </a:lnSpc>
              <a:spcBef>
                <a:spcPts val="2000"/>
              </a:spcBef>
              <a:buClrTx/>
              <a:buFontTx/>
              <a:buNone/>
            </a:pPr>
            <a:r>
              <a:rPr lang="es-ES" sz="2400" b="1"/>
              <a:t>- Carotenoides:</a:t>
            </a:r>
            <a:r>
              <a:rPr lang="es-ES" sz="2400"/>
              <a:t> pigmentos accesorios. Destacan </a:t>
            </a:r>
            <a:r>
              <a:rPr lang="el-GR" sz="2400">
                <a:latin typeface="Times New Roman" charset="0"/>
              </a:rPr>
              <a:t>β</a:t>
            </a:r>
            <a:r>
              <a:rPr lang="es-ES" sz="2400">
                <a:latin typeface="Times New Roman" charset="0"/>
              </a:rPr>
              <a:t>-carotenos y xantofilas. </a:t>
            </a:r>
          </a:p>
        </p:txBody>
      </p:sp>
      <p:sp>
        <p:nvSpPr>
          <p:cNvPr id="22534" name="Rectangle 6"/>
          <p:cNvSpPr>
            <a:spLocks noChangeArrowheads="1"/>
          </p:cNvSpPr>
          <p:nvPr/>
        </p:nvSpPr>
        <p:spPr bwMode="auto">
          <a:xfrm>
            <a:off x="287338" y="5172075"/>
            <a:ext cx="9575800" cy="177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nchor="ctr">
            <a:spAutoFit/>
          </a:bodyPr>
          <a:lstStyle/>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AR" sz="2200" b="1">
                <a:solidFill>
                  <a:srgbClr val="000000"/>
                </a:solidFill>
                <a:cs typeface="Arial" charset="0"/>
              </a:rPr>
              <a:t>Los pigmentos captadores de luz se asocian a proteínas formando los llamados complejos antena.</a:t>
            </a: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s-AR" sz="2200" b="1">
              <a:solidFill>
                <a:srgbClr val="000000"/>
              </a:solidFill>
              <a:cs typeface="Arial" charset="0"/>
            </a:endParaRPr>
          </a:p>
          <a:p>
            <a:pPr algn="just"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AR" sz="2200" b="1">
                <a:solidFill>
                  <a:srgbClr val="000000"/>
                </a:solidFill>
                <a:cs typeface="Arial" charset="0"/>
              </a:rPr>
              <a:t>Los complejos antena ceden la energía lumínica absorbida a los centros de reacción de los fotosistemas: PSI y PSII</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23554"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23555" name="Text Box 3"/>
          <p:cNvSpPr txBox="1">
            <a:spLocks noChangeArrowheads="1"/>
          </p:cNvSpPr>
          <p:nvPr/>
        </p:nvSpPr>
        <p:spPr bwMode="auto">
          <a:xfrm>
            <a:off x="288925" y="1619250"/>
            <a:ext cx="43084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CAPTACIÓN DE ENERGÍA LUMINOSA</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2124075"/>
            <a:ext cx="8424862" cy="5248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688" y="1979613"/>
            <a:ext cx="7485062" cy="5575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78"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24579"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24580" name="Text Box 4"/>
          <p:cNvSpPr txBox="1">
            <a:spLocks noChangeArrowheads="1"/>
          </p:cNvSpPr>
          <p:nvPr/>
        </p:nvSpPr>
        <p:spPr bwMode="auto">
          <a:xfrm>
            <a:off x="288925" y="1619250"/>
            <a:ext cx="43084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CAPTACIÓN DE ENERGÍA LUMINOSA</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25602"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25603" name="Text Box 3"/>
          <p:cNvSpPr txBox="1">
            <a:spLocks noChangeArrowheads="1"/>
          </p:cNvSpPr>
          <p:nvPr/>
        </p:nvSpPr>
        <p:spPr bwMode="auto">
          <a:xfrm>
            <a:off x="288925" y="1619250"/>
            <a:ext cx="43084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CAPTACIÓN DE ENERGÍA LUMINOSA</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2051050"/>
            <a:ext cx="6624637" cy="5213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2124075"/>
            <a:ext cx="8726488" cy="4086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6626" name="Rectangle 2"/>
          <p:cNvSpPr>
            <a:spLocks noChangeArrowheads="1"/>
          </p:cNvSpPr>
          <p:nvPr/>
        </p:nvSpPr>
        <p:spPr bwMode="auto">
          <a:xfrm>
            <a:off x="595313" y="5207000"/>
            <a:ext cx="9072562" cy="183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lstStyle/>
          <a:p>
            <a:pPr marL="342900" indent="-341313" algn="just">
              <a:lnSpc>
                <a:spcPct val="90000"/>
              </a:lnSpc>
              <a:spcAft>
                <a:spcPts val="1425"/>
              </a:spcAft>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es-ES" b="1">
                <a:solidFill>
                  <a:srgbClr val="FFFFFF"/>
                </a:solidFill>
              </a:rPr>
              <a:t>Cuando vemos la luz reflejada o transmitida por las hojas de las plantas, las percibimos de un color verde. Esto se debe a que las clorofilas, que son los principales pigmentos de las hojas, no absorben fotones en la región verde del espectro (entre los 500 y 600 nm), siendo este el color que se refleja o se transmite</a:t>
            </a:r>
            <a:r>
              <a:rPr lang="es-ES" sz="3200" b="1">
                <a:solidFill>
                  <a:srgbClr val="000000"/>
                </a:solidFill>
              </a:rPr>
              <a:t> </a:t>
            </a:r>
          </a:p>
        </p:txBody>
      </p:sp>
      <p:sp>
        <p:nvSpPr>
          <p:cNvPr id="26627" name="Text Box 3"/>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26628" name="Text Box 4"/>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26629" name="Text Box 5"/>
          <p:cNvSpPr txBox="1">
            <a:spLocks noChangeArrowheads="1"/>
          </p:cNvSpPr>
          <p:nvPr/>
        </p:nvSpPr>
        <p:spPr bwMode="auto">
          <a:xfrm>
            <a:off x="288925" y="1619250"/>
            <a:ext cx="43084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CAPTACIÓN DE ENERGÍA LUMINOSA</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1828800"/>
            <a:ext cx="5853112" cy="5551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7650"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27651"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27652" name="Text Box 4"/>
          <p:cNvSpPr txBox="1">
            <a:spLocks noChangeArrowheads="1"/>
          </p:cNvSpPr>
          <p:nvPr/>
        </p:nvSpPr>
        <p:spPr bwMode="auto">
          <a:xfrm>
            <a:off x="288925" y="1619250"/>
            <a:ext cx="43084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CAPTACIÓN DE ENERGÍA LUMINOSA</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28674"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28675" name="Text Box 3"/>
          <p:cNvSpPr txBox="1">
            <a:spLocks noChangeArrowheads="1"/>
          </p:cNvSpPr>
          <p:nvPr/>
        </p:nvSpPr>
        <p:spPr bwMode="auto">
          <a:xfrm>
            <a:off x="288925" y="1619250"/>
            <a:ext cx="43084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CAPTACIÓN DE ENERGÍA LUMINOSA</a:t>
            </a:r>
          </a:p>
        </p:txBody>
      </p:sp>
      <p:sp>
        <p:nvSpPr>
          <p:cNvPr id="28676" name="Text Box 4"/>
          <p:cNvSpPr txBox="1">
            <a:spLocks noChangeArrowheads="1"/>
          </p:cNvSpPr>
          <p:nvPr/>
        </p:nvSpPr>
        <p:spPr bwMode="auto">
          <a:xfrm>
            <a:off x="287338" y="2216150"/>
            <a:ext cx="9217025" cy="3236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ClrTx/>
              <a:buFontTx/>
              <a:buNone/>
            </a:pPr>
            <a:r>
              <a:rPr lang="es-ES" sz="2400"/>
              <a:t>El centro de reacción del FS I es una molécula de clorofila llamada P700, que absorbe más fuertemente las ondas lumínicas con longitud de onda de 700 nm. </a:t>
            </a:r>
          </a:p>
          <a:p>
            <a:pPr algn="just">
              <a:lnSpc>
                <a:spcPct val="103000"/>
              </a:lnSpc>
              <a:spcBef>
                <a:spcPts val="2000"/>
              </a:spcBef>
              <a:buClrTx/>
              <a:buFontTx/>
              <a:buNone/>
            </a:pPr>
            <a:endParaRPr lang="es-ES" sz="2400"/>
          </a:p>
          <a:p>
            <a:pPr algn="just">
              <a:lnSpc>
                <a:spcPct val="103000"/>
              </a:lnSpc>
              <a:spcBef>
                <a:spcPts val="2000"/>
              </a:spcBef>
              <a:buClrTx/>
              <a:buFontTx/>
              <a:buNone/>
            </a:pPr>
            <a:r>
              <a:rPr lang="es-ES" sz="2400"/>
              <a:t>El centro de reacción del FS II es una molécula de clorofila llamada P680, que absorbe más fuertemente las ondas lumínicas con longitud de onda de 680 nm.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2555875"/>
            <a:ext cx="7153275" cy="4759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698"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29699"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29700" name="Text Box 4"/>
          <p:cNvSpPr txBox="1">
            <a:spLocks noChangeArrowheads="1"/>
          </p:cNvSpPr>
          <p:nvPr/>
        </p:nvSpPr>
        <p:spPr bwMode="auto">
          <a:xfrm>
            <a:off x="288925" y="1619250"/>
            <a:ext cx="43084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CAPTACIÓN DE ENERGÍA LUMINOSA</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2195513"/>
            <a:ext cx="7224712" cy="5054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22"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30723"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30724" name="Text Box 4"/>
          <p:cNvSpPr txBox="1">
            <a:spLocks noChangeArrowheads="1"/>
          </p:cNvSpPr>
          <p:nvPr/>
        </p:nvSpPr>
        <p:spPr bwMode="auto">
          <a:xfrm>
            <a:off x="288925" y="1619250"/>
            <a:ext cx="43084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CAPTACIÓN DE ENERGÍA LUMINOSA</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2195513"/>
            <a:ext cx="6353175" cy="4765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46"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31747"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31748" name="Text Box 4"/>
          <p:cNvSpPr txBox="1">
            <a:spLocks noChangeArrowheads="1"/>
          </p:cNvSpPr>
          <p:nvPr/>
        </p:nvSpPr>
        <p:spPr bwMode="auto">
          <a:xfrm>
            <a:off x="288925" y="1619250"/>
            <a:ext cx="43084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CAPTACIÓN DE ENERGÍA LUMINOSA</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5122"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DEFINICIÓN</a:t>
            </a:r>
          </a:p>
        </p:txBody>
      </p:sp>
      <p:sp>
        <p:nvSpPr>
          <p:cNvPr id="5123" name="Text Box 3"/>
          <p:cNvSpPr txBox="1">
            <a:spLocks noChangeArrowheads="1"/>
          </p:cNvSpPr>
          <p:nvPr/>
        </p:nvSpPr>
        <p:spPr bwMode="auto">
          <a:xfrm>
            <a:off x="266700" y="2322513"/>
            <a:ext cx="9451975" cy="3236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1pPr>
            <a:lvl2pPr>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2pPr>
            <a:lvl3pPr>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3pPr>
            <a:lvl4pPr>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4pPr>
            <a:lvl5pPr>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Font typeface="Arial" charset="0"/>
              <a:buChar char="-"/>
            </a:pPr>
            <a:r>
              <a:rPr lang="es-ES" sz="2400"/>
              <a:t> 	LAS REACCIONES ANABÓLICAS SON REACCIONES DE REDUCCIÓN. </a:t>
            </a:r>
          </a:p>
          <a:p>
            <a:pPr algn="just">
              <a:lnSpc>
                <a:spcPct val="103000"/>
              </a:lnSpc>
              <a:spcBef>
                <a:spcPts val="2000"/>
              </a:spcBef>
              <a:buFont typeface="Arial" charset="0"/>
              <a:buChar char="-"/>
            </a:pPr>
            <a:r>
              <a:rPr lang="es-ES" sz="2400"/>
              <a:t> LAS REACCIONES ANABÓLICAS ESTÁN ACOPLADAS A LA OXIDACIÓN DE NADH O NADPH.</a:t>
            </a:r>
          </a:p>
          <a:p>
            <a:pPr algn="just">
              <a:lnSpc>
                <a:spcPct val="103000"/>
              </a:lnSpc>
              <a:spcBef>
                <a:spcPts val="2000"/>
              </a:spcBef>
              <a:buFont typeface="Arial" charset="0"/>
              <a:buChar char="-"/>
            </a:pPr>
            <a:r>
              <a:rPr lang="es-ES" sz="2400"/>
              <a:t> LAS MOLÉCULAS REDUCIDAS (NADH Y NADPH) SE OBTIENEN GRACIAS A QUE OTRAS MOLÉCULAS ACTÚAN COMO DONADORAS DE ELECTRONES.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763" y="2411413"/>
            <a:ext cx="6678612" cy="4678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2770"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32771"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32772" name="Text Box 4"/>
          <p:cNvSpPr txBox="1">
            <a:spLocks noChangeArrowheads="1"/>
          </p:cNvSpPr>
          <p:nvPr/>
        </p:nvSpPr>
        <p:spPr bwMode="auto">
          <a:xfrm>
            <a:off x="288925" y="1619250"/>
            <a:ext cx="43084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CAPTACIÓN DE ENERGÍA LUMINOSA</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33794"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FASES</a:t>
            </a:r>
          </a:p>
        </p:txBody>
      </p:sp>
      <p:sp>
        <p:nvSpPr>
          <p:cNvPr id="33795" name="Text Box 3"/>
          <p:cNvSpPr txBox="1">
            <a:spLocks noChangeArrowheads="1"/>
          </p:cNvSpPr>
          <p:nvPr/>
        </p:nvSpPr>
        <p:spPr bwMode="auto">
          <a:xfrm>
            <a:off x="719138" y="2555875"/>
            <a:ext cx="9361487" cy="229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1pPr>
            <a:lvl2pPr marL="741363" indent="-28416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2pPr>
            <a:lvl3pPr marL="1141413" indent="-22701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3pPr>
            <a:lvl4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4pPr>
            <a:lvl5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9pPr>
          </a:lstStyle>
          <a:p>
            <a:pPr lvl="1" algn="just">
              <a:lnSpc>
                <a:spcPct val="103000"/>
              </a:lnSpc>
              <a:spcBef>
                <a:spcPts val="2000"/>
              </a:spcBef>
              <a:buFont typeface="Arial" charset="0"/>
              <a:buChar char="-"/>
            </a:pPr>
            <a:r>
              <a:rPr lang="es-ES" sz="2600" b="1"/>
              <a:t>FASE LUMINOSA</a:t>
            </a:r>
          </a:p>
          <a:p>
            <a:pPr lvl="2" algn="just">
              <a:lnSpc>
                <a:spcPct val="103000"/>
              </a:lnSpc>
              <a:spcBef>
                <a:spcPts val="2000"/>
              </a:spcBef>
              <a:buFont typeface="Arial" charset="0"/>
              <a:buChar char="-"/>
            </a:pPr>
            <a:r>
              <a:rPr lang="es-ES" sz="2200" b="1">
                <a:solidFill>
                  <a:srgbClr val="808080"/>
                </a:solidFill>
              </a:rPr>
              <a:t>CAPTACIÓN DE ENERGÍA LUMINOSA</a:t>
            </a:r>
          </a:p>
          <a:p>
            <a:pPr lvl="2" algn="just">
              <a:lnSpc>
                <a:spcPct val="103000"/>
              </a:lnSpc>
              <a:spcBef>
                <a:spcPts val="2000"/>
              </a:spcBef>
              <a:buFont typeface="Arial" charset="0"/>
              <a:buChar char="-"/>
            </a:pPr>
            <a:r>
              <a:rPr lang="es-ES" sz="2200" b="1"/>
              <a:t>TRANSPORTE ELECTRÓNICO DEPENDIENTE DE LA LUZ</a:t>
            </a:r>
          </a:p>
          <a:p>
            <a:pPr lvl="2" algn="just">
              <a:lnSpc>
                <a:spcPct val="103000"/>
              </a:lnSpc>
              <a:spcBef>
                <a:spcPts val="2000"/>
              </a:spcBef>
              <a:buFont typeface="Arial" charset="0"/>
              <a:buChar char="-"/>
            </a:pPr>
            <a:r>
              <a:rPr lang="es-ES" sz="2200" b="1">
                <a:solidFill>
                  <a:srgbClr val="808080"/>
                </a:solidFill>
              </a:rPr>
              <a:t>SÍNTESIS DE ATP (FOTOFOSFORILACIÓN)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34818"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34819" name="Text Box 3"/>
          <p:cNvSpPr txBox="1">
            <a:spLocks noChangeArrowheads="1"/>
          </p:cNvSpPr>
          <p:nvPr/>
        </p:nvSpPr>
        <p:spPr bwMode="auto">
          <a:xfrm>
            <a:off x="287338" y="1619250"/>
            <a:ext cx="6430962"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TRANSPORTE ELECTRÓNICO DEPENDIENTE DE LA LUZ</a:t>
            </a:r>
          </a:p>
        </p:txBody>
      </p:sp>
      <p:sp>
        <p:nvSpPr>
          <p:cNvPr id="34820" name="Text Box 4"/>
          <p:cNvSpPr txBox="1">
            <a:spLocks noChangeArrowheads="1"/>
          </p:cNvSpPr>
          <p:nvPr/>
        </p:nvSpPr>
        <p:spPr bwMode="auto">
          <a:xfrm>
            <a:off x="287338" y="2216150"/>
            <a:ext cx="9217025" cy="399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ClrTx/>
              <a:buFontTx/>
              <a:buNone/>
            </a:pPr>
            <a:r>
              <a:rPr lang="es-ES" sz="2400"/>
              <a:t>Los electrones excitados en el FS I se transfieren al NADPH, mientras que en el FS II los electrones son transferidos mediante una cadena transportadora de electrones al centro de reacción del FS I.</a:t>
            </a:r>
          </a:p>
          <a:p>
            <a:pPr algn="just">
              <a:lnSpc>
                <a:spcPct val="103000"/>
              </a:lnSpc>
              <a:spcBef>
                <a:spcPts val="2000"/>
              </a:spcBef>
              <a:buClrTx/>
              <a:buFontTx/>
              <a:buNone/>
            </a:pPr>
            <a:endParaRPr lang="es-ES" sz="2400"/>
          </a:p>
          <a:p>
            <a:pPr algn="just">
              <a:lnSpc>
                <a:spcPct val="103000"/>
              </a:lnSpc>
              <a:spcBef>
                <a:spcPts val="2000"/>
              </a:spcBef>
              <a:buClrTx/>
              <a:buFontTx/>
              <a:buNone/>
            </a:pPr>
            <a:r>
              <a:rPr lang="es-ES" sz="2400"/>
              <a:t>El FS I puede funcionar solo, pero por lo común se encuentra conectada al FS II para una obtención más eficiente de la energía lumínica. Los dos sistemas están vinculados por la cadena transportadora de electrones.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49538"/>
            <a:ext cx="10080625" cy="357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842" name="Text Box 2"/>
          <p:cNvSpPr txBox="1">
            <a:spLocks noChangeArrowheads="1"/>
          </p:cNvSpPr>
          <p:nvPr/>
        </p:nvSpPr>
        <p:spPr bwMode="auto">
          <a:xfrm>
            <a:off x="1706563" y="4811713"/>
            <a:ext cx="1903412" cy="785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ctr" hangingPunct="1">
              <a:lnSpc>
                <a:spcPct val="100000"/>
              </a:lnSpc>
              <a:spcBef>
                <a:spcPts val="938"/>
              </a:spcBef>
              <a:buClrTx/>
              <a:buFontTx/>
              <a:buNone/>
            </a:pPr>
            <a:r>
              <a:rPr lang="es-ES" sz="1500" b="1">
                <a:latin typeface="Tahoma" charset="0"/>
              </a:rPr>
              <a:t>Fotosistema II (Clorofila P 680)</a:t>
            </a:r>
          </a:p>
        </p:txBody>
      </p:sp>
      <p:sp>
        <p:nvSpPr>
          <p:cNvPr id="35843" name="Text Box 3"/>
          <p:cNvSpPr txBox="1">
            <a:spLocks noChangeArrowheads="1"/>
          </p:cNvSpPr>
          <p:nvPr/>
        </p:nvSpPr>
        <p:spPr bwMode="auto">
          <a:xfrm>
            <a:off x="5835650" y="4494213"/>
            <a:ext cx="1903413" cy="785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ctr" hangingPunct="1">
              <a:lnSpc>
                <a:spcPct val="100000"/>
              </a:lnSpc>
              <a:spcBef>
                <a:spcPts val="938"/>
              </a:spcBef>
              <a:buClrTx/>
              <a:buFontTx/>
              <a:buNone/>
            </a:pPr>
            <a:r>
              <a:rPr lang="es-ES" sz="1500" b="1">
                <a:latin typeface="Tahoma" charset="0"/>
              </a:rPr>
              <a:t>Fotosistema I (Clorofila P 700)</a:t>
            </a:r>
          </a:p>
        </p:txBody>
      </p:sp>
      <p:sp>
        <p:nvSpPr>
          <p:cNvPr id="35844" name="Text Box 4"/>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35845" name="Text Box 5"/>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35846" name="Text Box 6"/>
          <p:cNvSpPr txBox="1">
            <a:spLocks noChangeArrowheads="1"/>
          </p:cNvSpPr>
          <p:nvPr/>
        </p:nvSpPr>
        <p:spPr bwMode="auto">
          <a:xfrm>
            <a:off x="287338" y="1619250"/>
            <a:ext cx="6430962"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TRANSPORTE ELECTRÓNICO DEPENDIENTE DE LA LUZ</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36866"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36867" name="Text Box 3"/>
          <p:cNvSpPr txBox="1">
            <a:spLocks noChangeArrowheads="1"/>
          </p:cNvSpPr>
          <p:nvPr/>
        </p:nvSpPr>
        <p:spPr bwMode="auto">
          <a:xfrm>
            <a:off x="287338" y="1619250"/>
            <a:ext cx="6430962"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TRANSPORTE ELECTRÓNICO DEPENDIENTE DE LA LUZ</a:t>
            </a: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2124075"/>
            <a:ext cx="9145587" cy="5195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6869" name="Text Box 5"/>
          <p:cNvSpPr txBox="1">
            <a:spLocks noChangeArrowheads="1"/>
          </p:cNvSpPr>
          <p:nvPr/>
        </p:nvSpPr>
        <p:spPr bwMode="auto">
          <a:xfrm>
            <a:off x="3095625" y="6732588"/>
            <a:ext cx="1903413" cy="785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ctr" hangingPunct="1">
              <a:lnSpc>
                <a:spcPct val="100000"/>
              </a:lnSpc>
              <a:spcBef>
                <a:spcPts val="938"/>
              </a:spcBef>
              <a:buClrTx/>
              <a:buFontTx/>
              <a:buNone/>
            </a:pPr>
            <a:r>
              <a:rPr lang="es-ES" sz="1500" b="1">
                <a:latin typeface="Tahoma" charset="0"/>
              </a:rPr>
              <a:t>Fotosistema II (Clorofila P 680)</a:t>
            </a:r>
          </a:p>
        </p:txBody>
      </p:sp>
      <p:sp>
        <p:nvSpPr>
          <p:cNvPr id="36870" name="Text Box 6"/>
          <p:cNvSpPr txBox="1">
            <a:spLocks noChangeArrowheads="1"/>
          </p:cNvSpPr>
          <p:nvPr/>
        </p:nvSpPr>
        <p:spPr bwMode="auto">
          <a:xfrm>
            <a:off x="7345363" y="5867400"/>
            <a:ext cx="1903412" cy="78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ctr" hangingPunct="1">
              <a:lnSpc>
                <a:spcPct val="100000"/>
              </a:lnSpc>
              <a:spcBef>
                <a:spcPts val="938"/>
              </a:spcBef>
              <a:buClrTx/>
              <a:buFontTx/>
              <a:buNone/>
            </a:pPr>
            <a:r>
              <a:rPr lang="es-ES" sz="1500" b="1">
                <a:latin typeface="Tahoma" charset="0"/>
              </a:rPr>
              <a:t>Fotosistema I (Clorofila P 700)</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46300"/>
            <a:ext cx="7345363" cy="5413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7890"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37891"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37892" name="Text Box 4"/>
          <p:cNvSpPr txBox="1">
            <a:spLocks noChangeArrowheads="1"/>
          </p:cNvSpPr>
          <p:nvPr/>
        </p:nvSpPr>
        <p:spPr bwMode="auto">
          <a:xfrm>
            <a:off x="287338" y="1619250"/>
            <a:ext cx="6430962"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TRANSPORTE ELECTRÓNICO DEPENDIENTE DE LA LUZ</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01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1524000" y="4573588"/>
            <a:ext cx="203200" cy="8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ctr" hangingPunct="1">
              <a:lnSpc>
                <a:spcPct val="100000"/>
              </a:lnSpc>
              <a:spcBef>
                <a:spcPts val="1625"/>
              </a:spcBef>
              <a:buClrTx/>
              <a:buFontTx/>
              <a:buNone/>
            </a:pPr>
            <a:r>
              <a:rPr lang="es-ES" sz="2600">
                <a:latin typeface="Tahoma" charset="0"/>
              </a:rPr>
              <a:t>22</a:t>
            </a:r>
          </a:p>
        </p:txBody>
      </p:sp>
      <p:sp>
        <p:nvSpPr>
          <p:cNvPr id="39938"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39939"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39940" name="Text Box 4"/>
          <p:cNvSpPr txBox="1">
            <a:spLocks noChangeArrowheads="1"/>
          </p:cNvSpPr>
          <p:nvPr/>
        </p:nvSpPr>
        <p:spPr bwMode="auto">
          <a:xfrm>
            <a:off x="287338" y="1619250"/>
            <a:ext cx="6430962"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TRANSPORTE ELECTRÓNICO DEPENDIENTE DE LA LUZ</a:t>
            </a:r>
          </a:p>
        </p:txBody>
      </p:sp>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2051050"/>
            <a:ext cx="7056438" cy="54308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1"/>
          <p:cNvSpPr txBox="1">
            <a:spLocks noChangeArrowheads="1"/>
          </p:cNvSpPr>
          <p:nvPr/>
        </p:nvSpPr>
        <p:spPr bwMode="auto">
          <a:xfrm>
            <a:off x="1524000" y="4573588"/>
            <a:ext cx="203200" cy="8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ctr" hangingPunct="1">
              <a:lnSpc>
                <a:spcPct val="100000"/>
              </a:lnSpc>
              <a:spcBef>
                <a:spcPts val="1625"/>
              </a:spcBef>
              <a:buClrTx/>
              <a:buFontTx/>
              <a:buNone/>
            </a:pPr>
            <a:r>
              <a:rPr lang="es-ES" sz="2600">
                <a:latin typeface="Tahoma" charset="0"/>
              </a:rPr>
              <a:t>22</a:t>
            </a:r>
          </a:p>
        </p:txBody>
      </p:sp>
      <p:sp>
        <p:nvSpPr>
          <p:cNvPr id="40962"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40963"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40964" name="Text Box 4"/>
          <p:cNvSpPr txBox="1">
            <a:spLocks noChangeArrowheads="1"/>
          </p:cNvSpPr>
          <p:nvPr/>
        </p:nvSpPr>
        <p:spPr bwMode="auto">
          <a:xfrm>
            <a:off x="287338" y="1619250"/>
            <a:ext cx="6430962"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TRANSPORTE ELECTRÓNICO DEPENDIENTE DE LA LUZ</a:t>
            </a:r>
          </a:p>
        </p:txBody>
      </p:sp>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2124075"/>
            <a:ext cx="8281987" cy="5241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41986"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FASES</a:t>
            </a:r>
          </a:p>
        </p:txBody>
      </p:sp>
      <p:sp>
        <p:nvSpPr>
          <p:cNvPr id="41987" name="Text Box 3"/>
          <p:cNvSpPr txBox="1">
            <a:spLocks noChangeArrowheads="1"/>
          </p:cNvSpPr>
          <p:nvPr/>
        </p:nvSpPr>
        <p:spPr bwMode="auto">
          <a:xfrm>
            <a:off x="719138" y="2555875"/>
            <a:ext cx="9361487" cy="229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1pPr>
            <a:lvl2pPr marL="741363" indent="-28416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2pPr>
            <a:lvl3pPr marL="1141413" indent="-22701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3pPr>
            <a:lvl4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4pPr>
            <a:lvl5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9pPr>
          </a:lstStyle>
          <a:p>
            <a:pPr lvl="1" algn="just">
              <a:lnSpc>
                <a:spcPct val="103000"/>
              </a:lnSpc>
              <a:spcBef>
                <a:spcPts val="2000"/>
              </a:spcBef>
              <a:buFont typeface="Arial" charset="0"/>
              <a:buChar char="-"/>
            </a:pPr>
            <a:r>
              <a:rPr lang="es-ES" sz="2600" b="1"/>
              <a:t>FASE LUMINOSA</a:t>
            </a:r>
          </a:p>
          <a:p>
            <a:pPr lvl="2" algn="just">
              <a:lnSpc>
                <a:spcPct val="103000"/>
              </a:lnSpc>
              <a:spcBef>
                <a:spcPts val="2000"/>
              </a:spcBef>
              <a:buFont typeface="Arial" charset="0"/>
              <a:buChar char="-"/>
            </a:pPr>
            <a:r>
              <a:rPr lang="es-ES" sz="2200" b="1">
                <a:solidFill>
                  <a:srgbClr val="808080"/>
                </a:solidFill>
              </a:rPr>
              <a:t>CAPTACIÓN DE ENERGÍA LUMINOSA</a:t>
            </a:r>
          </a:p>
          <a:p>
            <a:pPr lvl="2" algn="just">
              <a:lnSpc>
                <a:spcPct val="103000"/>
              </a:lnSpc>
              <a:spcBef>
                <a:spcPts val="2000"/>
              </a:spcBef>
              <a:buFont typeface="Arial" charset="0"/>
              <a:buChar char="-"/>
            </a:pPr>
            <a:r>
              <a:rPr lang="es-ES" sz="2200" b="1">
                <a:solidFill>
                  <a:srgbClr val="808080"/>
                </a:solidFill>
              </a:rPr>
              <a:t>TRANSPORTE ELECTRÓNICO DEPENDIENTE DE LA LUZ</a:t>
            </a:r>
          </a:p>
          <a:p>
            <a:pPr lvl="2" algn="just">
              <a:lnSpc>
                <a:spcPct val="103000"/>
              </a:lnSpc>
              <a:spcBef>
                <a:spcPts val="2000"/>
              </a:spcBef>
              <a:buFont typeface="Arial" charset="0"/>
              <a:buChar char="-"/>
            </a:pPr>
            <a:r>
              <a:rPr lang="es-ES" sz="2200" b="1"/>
              <a:t>SÍNTESIS DE ATP (FOTOFOSFORILACIÓN)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1319213"/>
            <a:ext cx="8756650" cy="5999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6"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43010"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43011" name="Text Box 3"/>
          <p:cNvSpPr txBox="1">
            <a:spLocks noChangeArrowheads="1"/>
          </p:cNvSpPr>
          <p:nvPr/>
        </p:nvSpPr>
        <p:spPr bwMode="auto">
          <a:xfrm>
            <a:off x="287338" y="1619250"/>
            <a:ext cx="27114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a:t>
            </a:r>
          </a:p>
        </p:txBody>
      </p:sp>
      <p:sp>
        <p:nvSpPr>
          <p:cNvPr id="43012" name="Text Box 4"/>
          <p:cNvSpPr txBox="1">
            <a:spLocks noChangeArrowheads="1"/>
          </p:cNvSpPr>
          <p:nvPr/>
        </p:nvSpPr>
        <p:spPr bwMode="auto">
          <a:xfrm>
            <a:off x="2736850" y="6137275"/>
            <a:ext cx="547370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Font typeface="Arial" charset="0"/>
              <a:buChar char="-"/>
            </a:pPr>
            <a:r>
              <a:rPr lang="es-ES" sz="2400"/>
              <a:t> FOTOFOSFORILACIÓN ACÍCLICA</a:t>
            </a:r>
          </a:p>
          <a:p>
            <a:pPr algn="just">
              <a:lnSpc>
                <a:spcPct val="103000"/>
              </a:lnSpc>
              <a:spcBef>
                <a:spcPts val="2000"/>
              </a:spcBef>
              <a:buFont typeface="Arial" charset="0"/>
              <a:buChar char="-"/>
            </a:pPr>
            <a:r>
              <a:rPr lang="es-ES" sz="2400"/>
              <a:t> FOTOFOSFORILACIÓN CÍCLICA</a:t>
            </a:r>
          </a:p>
        </p:txBody>
      </p:sp>
      <p:sp>
        <p:nvSpPr>
          <p:cNvPr id="43013" name="Text Box 5"/>
          <p:cNvSpPr txBox="1">
            <a:spLocks noChangeArrowheads="1"/>
          </p:cNvSpPr>
          <p:nvPr/>
        </p:nvSpPr>
        <p:spPr bwMode="auto">
          <a:xfrm>
            <a:off x="431800" y="2195513"/>
            <a:ext cx="9072563" cy="391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a:spcBef>
                <a:spcPts val="1500"/>
              </a:spcBef>
              <a:buClrTx/>
              <a:buFontTx/>
              <a:buNone/>
            </a:pPr>
            <a:r>
              <a:rPr lang="es-ES" sz="2400"/>
              <a:t>ES LA PRODUCCIÓN DE ATP GRACIAS AL FLUJO DE ELECTRONES PROVOCADO POR LA PRESENCIA DE LUZ.</a:t>
            </a:r>
          </a:p>
          <a:p>
            <a:pPr algn="just">
              <a:spcBef>
                <a:spcPts val="1500"/>
              </a:spcBef>
              <a:buClrTx/>
              <a:buFontTx/>
              <a:buNone/>
            </a:pPr>
            <a:endParaRPr lang="es-ES" sz="2400"/>
          </a:p>
          <a:p>
            <a:pPr algn="just">
              <a:spcBef>
                <a:spcPts val="1500"/>
              </a:spcBef>
              <a:buClrTx/>
              <a:buFontTx/>
              <a:buNone/>
            </a:pPr>
            <a:r>
              <a:rPr lang="es-ES" sz="2400"/>
              <a:t>LA ENERGÍA QUE VAN PERDIENDO LAS MOLÉCULAS EXCITADAS AL CEDER LOS ELECTRONES A LOS SIGUIENTES ACEPTORES SE APROVECHA PARA BOMBEAR PROTONES HACIA EL INTERIOR DEL TILACOIDE</a:t>
            </a:r>
          </a:p>
          <a:p>
            <a:pPr algn="just">
              <a:spcBef>
                <a:spcPts val="1500"/>
              </a:spcBef>
              <a:buClrTx/>
              <a:buFontTx/>
              <a:buNone/>
            </a:pPr>
            <a:endParaRPr lang="es-ES" sz="2400"/>
          </a:p>
          <a:p>
            <a:pPr algn="just">
              <a:spcBef>
                <a:spcPts val="1500"/>
              </a:spcBef>
              <a:buClrTx/>
              <a:buFontTx/>
              <a:buNone/>
            </a:pPr>
            <a:r>
              <a:rPr lang="es-ES" sz="2400"/>
              <a:t>PUEDE SER DE DOS TIPOS: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44034"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44035" name="Text Box 3"/>
          <p:cNvSpPr txBox="1">
            <a:spLocks noChangeArrowheads="1"/>
          </p:cNvSpPr>
          <p:nvPr/>
        </p:nvSpPr>
        <p:spPr bwMode="auto">
          <a:xfrm>
            <a:off x="287338" y="1619250"/>
            <a:ext cx="27114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a:t>
            </a:r>
          </a:p>
        </p:txBody>
      </p:sp>
      <p:sp>
        <p:nvSpPr>
          <p:cNvPr id="44036" name="Text Box 4"/>
          <p:cNvSpPr txBox="1">
            <a:spLocks noChangeArrowheads="1"/>
          </p:cNvSpPr>
          <p:nvPr/>
        </p:nvSpPr>
        <p:spPr bwMode="auto">
          <a:xfrm>
            <a:off x="2232025" y="2987675"/>
            <a:ext cx="547370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Font typeface="Arial" charset="0"/>
              <a:buChar char="-"/>
            </a:pPr>
            <a:r>
              <a:rPr lang="es-ES" sz="2400"/>
              <a:t> FOTOFOSFORILACIÓN ACÍCLICA</a:t>
            </a:r>
          </a:p>
          <a:p>
            <a:pPr algn="just">
              <a:lnSpc>
                <a:spcPct val="103000"/>
              </a:lnSpc>
              <a:spcBef>
                <a:spcPts val="2000"/>
              </a:spcBef>
              <a:buFont typeface="Arial" charset="0"/>
              <a:buChar char="-"/>
            </a:pPr>
            <a:r>
              <a:rPr lang="es-ES" sz="2400">
                <a:solidFill>
                  <a:srgbClr val="808080"/>
                </a:solidFill>
              </a:rPr>
              <a:t> FOTOFOSFORILACIÓN CÍCLICA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45058"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45059" name="Text Box 3"/>
          <p:cNvSpPr txBox="1">
            <a:spLocks noChangeArrowheads="1"/>
          </p:cNvSpPr>
          <p:nvPr/>
        </p:nvSpPr>
        <p:spPr bwMode="auto">
          <a:xfrm>
            <a:off x="287338" y="1619250"/>
            <a:ext cx="38671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 ACÍCLICA</a:t>
            </a:r>
          </a:p>
        </p:txBody>
      </p:sp>
      <p:sp>
        <p:nvSpPr>
          <p:cNvPr id="45060" name="Text Box 4"/>
          <p:cNvSpPr txBox="1">
            <a:spLocks noChangeArrowheads="1"/>
          </p:cNvSpPr>
          <p:nvPr/>
        </p:nvSpPr>
        <p:spPr bwMode="auto">
          <a:xfrm>
            <a:off x="287338" y="2124075"/>
            <a:ext cx="9505950"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ClrTx/>
              <a:buFontTx/>
              <a:buNone/>
            </a:pPr>
            <a:r>
              <a:rPr lang="es-ES" sz="2400"/>
              <a:t>La luz va a desencadenar un transporte de electrones a través de los tilacoides con producción de NADPH y ATP. Los electrones será aportados por el agua. En esta vía se pueden distinguir los siguientes procesos:</a:t>
            </a:r>
          </a:p>
        </p:txBody>
      </p:sp>
      <p:sp>
        <p:nvSpPr>
          <p:cNvPr id="45061" name="Text Box 5"/>
          <p:cNvSpPr txBox="1">
            <a:spLocks noChangeArrowheads="1"/>
          </p:cNvSpPr>
          <p:nvPr/>
        </p:nvSpPr>
        <p:spPr bwMode="auto">
          <a:xfrm>
            <a:off x="431800" y="4229100"/>
            <a:ext cx="9648825" cy="202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spcBef>
                <a:spcPts val="1500"/>
              </a:spcBef>
              <a:buFont typeface="Times New Roman" charset="0"/>
              <a:buChar char="•"/>
            </a:pPr>
            <a:r>
              <a:rPr lang="es-ES" sz="2400" b="1"/>
              <a:t> Reducción del NADP</a:t>
            </a:r>
            <a:r>
              <a:rPr lang="es-ES" sz="2400" b="1" baseline="30000"/>
              <a:t>+ </a:t>
            </a:r>
          </a:p>
          <a:p>
            <a:pPr>
              <a:spcBef>
                <a:spcPts val="1500"/>
              </a:spcBef>
              <a:buFont typeface="Times New Roman" charset="0"/>
              <a:buChar char="•"/>
            </a:pPr>
            <a:r>
              <a:rPr lang="es-ES" sz="2400" b="1"/>
              <a:t> Fotolisis del agua y producción de oxígeno</a:t>
            </a:r>
          </a:p>
          <a:p>
            <a:pPr>
              <a:spcBef>
                <a:spcPts val="1500"/>
              </a:spcBef>
              <a:buFont typeface="Times New Roman" charset="0"/>
              <a:buChar char="•"/>
            </a:pPr>
            <a:r>
              <a:rPr lang="es-ES" sz="2400" b="1"/>
              <a:t> Obtención de energía. Síntesis de ATP (Teoría quimiosmótica)</a:t>
            </a:r>
          </a:p>
          <a:p>
            <a:pPr>
              <a:spcBef>
                <a:spcPts val="1500"/>
              </a:spcBef>
              <a:buClrTx/>
              <a:buFontTx/>
              <a:buNone/>
            </a:pPr>
            <a:endParaRPr lang="es-ES" sz="2400" b="1"/>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46082"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46083" name="Text Box 3"/>
          <p:cNvSpPr txBox="1">
            <a:spLocks noChangeArrowheads="1"/>
          </p:cNvSpPr>
          <p:nvPr/>
        </p:nvSpPr>
        <p:spPr bwMode="auto">
          <a:xfrm>
            <a:off x="287338" y="1619250"/>
            <a:ext cx="38671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 ACÍCLICA</a:t>
            </a:r>
          </a:p>
        </p:txBody>
      </p:sp>
      <p:sp>
        <p:nvSpPr>
          <p:cNvPr id="46084" name="Text Box 4"/>
          <p:cNvSpPr txBox="1">
            <a:spLocks noChangeArrowheads="1"/>
          </p:cNvSpPr>
          <p:nvPr/>
        </p:nvSpPr>
        <p:spPr bwMode="auto">
          <a:xfrm>
            <a:off x="431800" y="4229100"/>
            <a:ext cx="9648825" cy="202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spcBef>
                <a:spcPts val="1500"/>
              </a:spcBef>
              <a:buFont typeface="Times New Roman" charset="0"/>
              <a:buChar char="•"/>
            </a:pPr>
            <a:r>
              <a:rPr lang="es-ES" sz="2400" b="1"/>
              <a:t> Reducción del NADP</a:t>
            </a:r>
            <a:r>
              <a:rPr lang="es-ES" sz="2400" b="1" baseline="30000"/>
              <a:t>+</a:t>
            </a:r>
            <a:r>
              <a:rPr lang="es-ES" sz="2400" b="1"/>
              <a:t> </a:t>
            </a:r>
          </a:p>
          <a:p>
            <a:pPr>
              <a:spcBef>
                <a:spcPts val="1500"/>
              </a:spcBef>
              <a:buFont typeface="Times New Roman" charset="0"/>
              <a:buChar char="•"/>
            </a:pPr>
            <a:r>
              <a:rPr lang="es-ES" sz="2400" b="1">
                <a:solidFill>
                  <a:srgbClr val="808080"/>
                </a:solidFill>
              </a:rPr>
              <a:t> Fotolisis del agua y producción de oxígeno</a:t>
            </a:r>
          </a:p>
          <a:p>
            <a:pPr>
              <a:spcBef>
                <a:spcPts val="1500"/>
              </a:spcBef>
              <a:buFont typeface="Times New Roman" charset="0"/>
              <a:buChar char="•"/>
            </a:pPr>
            <a:r>
              <a:rPr lang="es-ES" sz="2400" b="1">
                <a:solidFill>
                  <a:srgbClr val="808080"/>
                </a:solidFill>
              </a:rPr>
              <a:t> Obtención de energía. Síntesis de ATP (Teoría quimiosmótica)</a:t>
            </a:r>
          </a:p>
          <a:p>
            <a:pPr>
              <a:spcBef>
                <a:spcPts val="1500"/>
              </a:spcBef>
              <a:buClrTx/>
              <a:buFontTx/>
              <a:buNone/>
            </a:pPr>
            <a:endParaRPr lang="es-ES" sz="2400" b="1">
              <a:solidFill>
                <a:srgbClr val="80808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47106"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47107" name="Text Box 3"/>
          <p:cNvSpPr txBox="1">
            <a:spLocks noChangeArrowheads="1"/>
          </p:cNvSpPr>
          <p:nvPr/>
        </p:nvSpPr>
        <p:spPr bwMode="auto">
          <a:xfrm>
            <a:off x="293688" y="1619250"/>
            <a:ext cx="68135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 ACÍCLICA – REDUCCIÓN DEL NADP</a:t>
            </a:r>
            <a:r>
              <a:rPr lang="es-ES" b="1" baseline="30000"/>
              <a:t>+</a:t>
            </a:r>
          </a:p>
        </p:txBody>
      </p:sp>
      <p:sp>
        <p:nvSpPr>
          <p:cNvPr id="47108" name="Text Box 4"/>
          <p:cNvSpPr txBox="1">
            <a:spLocks noChangeArrowheads="1"/>
          </p:cNvSpPr>
          <p:nvPr/>
        </p:nvSpPr>
        <p:spPr bwMode="auto">
          <a:xfrm>
            <a:off x="287338" y="2124075"/>
            <a:ext cx="9505950" cy="298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ClrTx/>
              <a:buFontTx/>
              <a:buNone/>
            </a:pPr>
            <a:r>
              <a:rPr lang="es-ES" sz="2400"/>
              <a:t>La clorofila-a y otras sustancias del fotosistema II captan fotones (luz) pasando a un estado más energético (excitado). Esta energía les va a permitir establecer una cadena de electrones a través de los tilacoides en la que intervienen diferentes transportadores y en particular el fotosistema I que también es activado por la luz. </a:t>
            </a:r>
          </a:p>
          <a:p>
            <a:pPr algn="just">
              <a:lnSpc>
                <a:spcPct val="103000"/>
              </a:lnSpc>
              <a:spcBef>
                <a:spcPts val="2000"/>
              </a:spcBef>
              <a:buClrTx/>
              <a:buFontTx/>
              <a:buNone/>
            </a:pPr>
            <a:r>
              <a:rPr lang="es-ES" sz="2400"/>
              <a:t>El aceptor final de estos electrones es el NADP</a:t>
            </a:r>
            <a:r>
              <a:rPr lang="es-ES" sz="2400" baseline="30000"/>
              <a:t>+</a:t>
            </a:r>
            <a:r>
              <a:rPr lang="es-ES" sz="2400"/>
              <a:t> que se reduce a NADPH + H </a:t>
            </a:r>
            <a:r>
              <a:rPr lang="es-ES" sz="2400" baseline="30000"/>
              <a:t>+ </a:t>
            </a:r>
            <a:r>
              <a:rPr lang="es-ES" sz="2400"/>
              <a:t>al captar los dos electrones y dos protones del medio.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48130"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48131" name="Text Box 3"/>
          <p:cNvSpPr txBox="1">
            <a:spLocks noChangeArrowheads="1"/>
          </p:cNvSpPr>
          <p:nvPr/>
        </p:nvSpPr>
        <p:spPr bwMode="auto">
          <a:xfrm>
            <a:off x="287338" y="1619250"/>
            <a:ext cx="38671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 ACÍCLICA</a:t>
            </a:r>
          </a:p>
        </p:txBody>
      </p:sp>
      <p:sp>
        <p:nvSpPr>
          <p:cNvPr id="48132" name="Text Box 4"/>
          <p:cNvSpPr txBox="1">
            <a:spLocks noChangeArrowheads="1"/>
          </p:cNvSpPr>
          <p:nvPr/>
        </p:nvSpPr>
        <p:spPr bwMode="auto">
          <a:xfrm>
            <a:off x="431800" y="4229100"/>
            <a:ext cx="9648825" cy="202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spcBef>
                <a:spcPts val="1500"/>
              </a:spcBef>
              <a:buFont typeface="Times New Roman" charset="0"/>
              <a:buChar char="•"/>
            </a:pPr>
            <a:r>
              <a:rPr lang="es-ES" sz="2400" b="1">
                <a:solidFill>
                  <a:srgbClr val="808080"/>
                </a:solidFill>
              </a:rPr>
              <a:t> Reducción del NADP</a:t>
            </a:r>
            <a:r>
              <a:rPr lang="es-ES" sz="2400" b="1" baseline="30000">
                <a:solidFill>
                  <a:srgbClr val="808080"/>
                </a:solidFill>
              </a:rPr>
              <a:t>+</a:t>
            </a:r>
            <a:r>
              <a:rPr lang="es-ES" sz="2400" b="1">
                <a:solidFill>
                  <a:srgbClr val="808080"/>
                </a:solidFill>
              </a:rPr>
              <a:t> </a:t>
            </a:r>
          </a:p>
          <a:p>
            <a:pPr>
              <a:spcBef>
                <a:spcPts val="1500"/>
              </a:spcBef>
              <a:buFont typeface="Times New Roman" charset="0"/>
              <a:buChar char="•"/>
            </a:pPr>
            <a:r>
              <a:rPr lang="es-ES" sz="2400" b="1"/>
              <a:t> Fotolisis del agua y producción de oxígeno</a:t>
            </a:r>
          </a:p>
          <a:p>
            <a:pPr>
              <a:spcBef>
                <a:spcPts val="1500"/>
              </a:spcBef>
              <a:buFont typeface="Times New Roman" charset="0"/>
              <a:buChar char="•"/>
            </a:pPr>
            <a:r>
              <a:rPr lang="es-ES" sz="2400" b="1">
                <a:solidFill>
                  <a:srgbClr val="808080"/>
                </a:solidFill>
              </a:rPr>
              <a:t> Obtención de energía. Síntesis de ATP (Teoría quimiosmótica)</a:t>
            </a:r>
          </a:p>
          <a:p>
            <a:pPr>
              <a:spcBef>
                <a:spcPts val="1500"/>
              </a:spcBef>
              <a:buClrTx/>
              <a:buFontTx/>
              <a:buNone/>
            </a:pPr>
            <a:endParaRPr lang="es-ES" sz="2400" b="1">
              <a:solidFill>
                <a:srgbClr val="80808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49154"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49155" name="Text Box 3"/>
          <p:cNvSpPr txBox="1">
            <a:spLocks noChangeArrowheads="1"/>
          </p:cNvSpPr>
          <p:nvPr/>
        </p:nvSpPr>
        <p:spPr bwMode="auto">
          <a:xfrm>
            <a:off x="284163" y="1619250"/>
            <a:ext cx="868680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 ACÍCLICA – FOTOLISIS Y PRODUCCIÓN DE OXÍGENO</a:t>
            </a:r>
          </a:p>
        </p:txBody>
      </p:sp>
      <p:sp>
        <p:nvSpPr>
          <p:cNvPr id="49156" name="Text Box 4"/>
          <p:cNvSpPr txBox="1">
            <a:spLocks noChangeArrowheads="1"/>
          </p:cNvSpPr>
          <p:nvPr/>
        </p:nvSpPr>
        <p:spPr bwMode="auto">
          <a:xfrm>
            <a:off x="287338" y="2124075"/>
            <a:ext cx="9505950" cy="3157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ClrTx/>
              <a:buFontTx/>
              <a:buNone/>
            </a:pPr>
            <a:r>
              <a:rPr lang="es-ES" sz="2400"/>
              <a:t>Los electrones transportados a través de los tilacoides y captados por el NADP</a:t>
            </a:r>
            <a:r>
              <a:rPr lang="es-ES" sz="2400" baseline="30000"/>
              <a:t>+</a:t>
            </a:r>
            <a:r>
              <a:rPr lang="es-ES" sz="2400"/>
              <a:t> proceden de la clorofila a (PSII - P680). Esta molécula va recuperarlos sacándolos del agua. De esta manera podrá iniciar una nueva cadena de electrones. En este proceso la molécula de agua se descompone (lisis) en 2H</a:t>
            </a:r>
            <a:r>
              <a:rPr lang="es-ES" sz="2400" baseline="30000"/>
              <a:t>+</a:t>
            </a:r>
            <a:r>
              <a:rPr lang="es-ES" sz="2400"/>
              <a:t> , 2e</a:t>
            </a:r>
            <a:r>
              <a:rPr lang="es-ES" sz="2400" baseline="30000"/>
              <a:t>-</a:t>
            </a:r>
            <a:r>
              <a:rPr lang="es-ES" sz="2400"/>
              <a:t> y un átomo de oxígeno. El átomo de oxígeno, unido a un segundo átomo para formar una molécula de O</a:t>
            </a:r>
            <a:r>
              <a:rPr lang="es-ES" sz="2400" baseline="-25000"/>
              <a:t>2</a:t>
            </a:r>
            <a:r>
              <a:rPr lang="es-ES" sz="2400"/>
              <a:t>, es eliminado al exterior. El oxígeno producido durante el día por las plantas se origina en este proceso.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50178"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50179" name="Text Box 3"/>
          <p:cNvSpPr txBox="1">
            <a:spLocks noChangeArrowheads="1"/>
          </p:cNvSpPr>
          <p:nvPr/>
        </p:nvSpPr>
        <p:spPr bwMode="auto">
          <a:xfrm>
            <a:off x="287338" y="1619250"/>
            <a:ext cx="38671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 ACÍCLICA</a:t>
            </a:r>
          </a:p>
        </p:txBody>
      </p:sp>
      <p:sp>
        <p:nvSpPr>
          <p:cNvPr id="50180" name="Text Box 4"/>
          <p:cNvSpPr txBox="1">
            <a:spLocks noChangeArrowheads="1"/>
          </p:cNvSpPr>
          <p:nvPr/>
        </p:nvSpPr>
        <p:spPr bwMode="auto">
          <a:xfrm>
            <a:off x="431800" y="4229100"/>
            <a:ext cx="9648825" cy="202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spcBef>
                <a:spcPts val="1500"/>
              </a:spcBef>
              <a:buFont typeface="Times New Roman" charset="0"/>
              <a:buChar char="•"/>
            </a:pPr>
            <a:r>
              <a:rPr lang="es-ES" sz="2400" b="1">
                <a:solidFill>
                  <a:srgbClr val="808080"/>
                </a:solidFill>
              </a:rPr>
              <a:t> Reducción del NADP</a:t>
            </a:r>
            <a:r>
              <a:rPr lang="es-ES" sz="2400" b="1" baseline="30000">
                <a:solidFill>
                  <a:srgbClr val="808080"/>
                </a:solidFill>
              </a:rPr>
              <a:t>+</a:t>
            </a:r>
            <a:r>
              <a:rPr lang="es-ES" sz="2400" b="1">
                <a:solidFill>
                  <a:srgbClr val="808080"/>
                </a:solidFill>
              </a:rPr>
              <a:t> </a:t>
            </a:r>
          </a:p>
          <a:p>
            <a:pPr>
              <a:spcBef>
                <a:spcPts val="1500"/>
              </a:spcBef>
              <a:buFont typeface="Times New Roman" charset="0"/>
              <a:buChar char="•"/>
            </a:pPr>
            <a:r>
              <a:rPr lang="es-ES" sz="2400" b="1">
                <a:solidFill>
                  <a:srgbClr val="808080"/>
                </a:solidFill>
              </a:rPr>
              <a:t> Fotolisis del agua y producción de oxígeno</a:t>
            </a:r>
          </a:p>
          <a:p>
            <a:pPr>
              <a:spcBef>
                <a:spcPts val="1500"/>
              </a:spcBef>
              <a:buFont typeface="Times New Roman" charset="0"/>
              <a:buChar char="•"/>
            </a:pPr>
            <a:r>
              <a:rPr lang="es-ES" sz="2400" b="1">
                <a:solidFill>
                  <a:srgbClr val="808080"/>
                </a:solidFill>
              </a:rPr>
              <a:t> </a:t>
            </a:r>
            <a:r>
              <a:rPr lang="es-ES" sz="2400" b="1"/>
              <a:t>Obtención de energía. Síntesis de ATP (Teoría quimiosmótica)</a:t>
            </a:r>
          </a:p>
          <a:p>
            <a:pPr>
              <a:spcBef>
                <a:spcPts val="1500"/>
              </a:spcBef>
              <a:buClrTx/>
              <a:buFontTx/>
              <a:buNone/>
            </a:pPr>
            <a:endParaRPr lang="es-ES" sz="2400" b="1"/>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51202"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51203" name="Text Box 3"/>
          <p:cNvSpPr txBox="1">
            <a:spLocks noChangeArrowheads="1"/>
          </p:cNvSpPr>
          <p:nvPr/>
        </p:nvSpPr>
        <p:spPr bwMode="auto">
          <a:xfrm>
            <a:off x="285750" y="1619250"/>
            <a:ext cx="6065838"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 ACÍCLICA – SÍNTESIS DE ATP</a:t>
            </a:r>
          </a:p>
        </p:txBody>
      </p:sp>
      <p:sp>
        <p:nvSpPr>
          <p:cNvPr id="51204" name="Text Box 4"/>
          <p:cNvSpPr txBox="1">
            <a:spLocks noChangeArrowheads="1"/>
          </p:cNvSpPr>
          <p:nvPr/>
        </p:nvSpPr>
        <p:spPr bwMode="auto">
          <a:xfrm>
            <a:off x="287338" y="2124075"/>
            <a:ext cx="9505950" cy="515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just">
              <a:lnSpc>
                <a:spcPct val="83000"/>
              </a:lnSpc>
              <a:spcBef>
                <a:spcPts val="2000"/>
              </a:spcBef>
              <a:buClrTx/>
              <a:buFontTx/>
              <a:buNone/>
            </a:pPr>
            <a:r>
              <a:rPr lang="es-ES" sz="2400"/>
              <a:t>El transporte de electrones a través de los fotosistemas produce un </a:t>
            </a:r>
            <a:r>
              <a:rPr lang="es-ES" sz="2400" b="1"/>
              <a:t>bombeo de protones</a:t>
            </a:r>
            <a:r>
              <a:rPr lang="es-ES" sz="2400"/>
              <a:t> desde el estroma hacia el interior del tilacoide, pues los fotosistemas actúan como transportadores activos de protones extrayendo la energía necesaria para ello del propio transporte de electrones. La lisis del agua también genera protones (H</a:t>
            </a:r>
            <a:r>
              <a:rPr lang="es-ES" sz="2400" baseline="30000"/>
              <a:t>+</a:t>
            </a:r>
            <a:r>
              <a:rPr lang="es-ES" sz="2400"/>
              <a:t>). </a:t>
            </a:r>
          </a:p>
          <a:p>
            <a:pPr algn="just">
              <a:lnSpc>
                <a:spcPct val="83000"/>
              </a:lnSpc>
              <a:spcBef>
                <a:spcPts val="2000"/>
              </a:spcBef>
              <a:buClrTx/>
              <a:buFontTx/>
              <a:buNone/>
            </a:pPr>
            <a:r>
              <a:rPr lang="es-ES" sz="2400"/>
              <a:t>Todos estos protones se acumulan en el espacio intratilacoide, pues la </a:t>
            </a:r>
            <a:r>
              <a:rPr lang="es-ES" sz="2400" b="1"/>
              <a:t>membrana es impermeable</a:t>
            </a:r>
            <a:r>
              <a:rPr lang="es-ES" sz="2400"/>
              <a:t> a estos iones y no pueden salir. El exceso de protones genera un aumento de acidez en el interior del tilacoide y, por lo tanto, un </a:t>
            </a:r>
            <a:r>
              <a:rPr lang="es-ES" sz="2400" b="1"/>
              <a:t>gradiente electroquímico</a:t>
            </a:r>
            <a:r>
              <a:rPr lang="es-ES" sz="2400"/>
              <a:t> (exceso protones y de cargas positivas). </a:t>
            </a:r>
          </a:p>
          <a:p>
            <a:pPr algn="just">
              <a:lnSpc>
                <a:spcPct val="83000"/>
              </a:lnSpc>
              <a:spcBef>
                <a:spcPts val="2000"/>
              </a:spcBef>
              <a:buClrTx/>
              <a:buFontTx/>
              <a:buNone/>
            </a:pPr>
            <a:r>
              <a:rPr lang="es-ES" sz="2400"/>
              <a:t>Los protones sólo pueden salir a través de unas moléculas de los tilacoides: </a:t>
            </a:r>
            <a:r>
              <a:rPr lang="es-ES" sz="2400" b="1"/>
              <a:t>las ATPasas</a:t>
            </a:r>
            <a:r>
              <a:rPr lang="es-ES" sz="2400"/>
              <a:t>. Las ATPasas actúan como canal de protones y de esta manera cataliza la síntesis de ATP. Es la salida de protones (H</a:t>
            </a:r>
            <a:r>
              <a:rPr lang="es-ES" sz="2400" baseline="30000"/>
              <a:t>+</a:t>
            </a:r>
            <a:r>
              <a:rPr lang="es-ES" sz="2400"/>
              <a:t>) 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8763"/>
            <a:ext cx="8666163" cy="47609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6" name="Oval 2"/>
          <p:cNvSpPr>
            <a:spLocks noChangeArrowheads="1"/>
          </p:cNvSpPr>
          <p:nvPr/>
        </p:nvSpPr>
        <p:spPr bwMode="auto">
          <a:xfrm>
            <a:off x="5675313" y="4811713"/>
            <a:ext cx="4086225" cy="2698750"/>
          </a:xfrm>
          <a:prstGeom prst="ellipse">
            <a:avLst/>
          </a:prstGeom>
          <a:noFill/>
          <a:ln w="255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52227" name="Oval 3"/>
          <p:cNvSpPr>
            <a:spLocks noChangeArrowheads="1"/>
          </p:cNvSpPr>
          <p:nvPr/>
        </p:nvSpPr>
        <p:spPr bwMode="auto">
          <a:xfrm>
            <a:off x="595313" y="6002338"/>
            <a:ext cx="1349375" cy="1270000"/>
          </a:xfrm>
          <a:prstGeom prst="ellipse">
            <a:avLst/>
          </a:prstGeom>
          <a:noFill/>
          <a:ln w="25560">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6738" y="1979613"/>
            <a:ext cx="3163887" cy="2574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2229" name="Text Box 5"/>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52230" name="Text Box 6"/>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52231" name="Text Box 7"/>
          <p:cNvSpPr txBox="1">
            <a:spLocks noChangeArrowheads="1"/>
          </p:cNvSpPr>
          <p:nvPr/>
        </p:nvSpPr>
        <p:spPr bwMode="auto">
          <a:xfrm>
            <a:off x="287338" y="1619250"/>
            <a:ext cx="27114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7170"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TIPOS</a:t>
            </a:r>
          </a:p>
        </p:txBody>
      </p:sp>
      <p:sp>
        <p:nvSpPr>
          <p:cNvPr id="7171" name="Text Box 3"/>
          <p:cNvSpPr txBox="1">
            <a:spLocks noChangeArrowheads="1"/>
          </p:cNvSpPr>
          <p:nvPr/>
        </p:nvSpPr>
        <p:spPr bwMode="auto">
          <a:xfrm>
            <a:off x="144463" y="2322513"/>
            <a:ext cx="9813925" cy="339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1pPr>
            <a:lvl2pPr marL="741363" indent="-284163">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2pPr>
            <a:lvl3pPr>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3pPr>
            <a:lvl4pPr>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4pPr>
            <a:lvl5pPr>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446088" algn="l"/>
                <a:tab pos="895350" algn="l"/>
                <a:tab pos="1344613" algn="l"/>
                <a:tab pos="1793875" algn="l"/>
                <a:tab pos="2243138" algn="l"/>
                <a:tab pos="2692400" algn="l"/>
                <a:tab pos="3141663" algn="l"/>
                <a:tab pos="3590925" algn="l"/>
                <a:tab pos="4040188" algn="l"/>
                <a:tab pos="4489450" algn="l"/>
                <a:tab pos="4938713" algn="l"/>
                <a:tab pos="5389563" algn="l"/>
                <a:tab pos="5837238" algn="l"/>
                <a:tab pos="6286500" algn="l"/>
                <a:tab pos="6735763" algn="l"/>
                <a:tab pos="7185025" algn="l"/>
                <a:tab pos="7634288" algn="l"/>
                <a:tab pos="8083550" algn="l"/>
                <a:tab pos="8532813" algn="l"/>
                <a:tab pos="8982075" algn="l"/>
                <a:tab pos="9409113" algn="l"/>
                <a:tab pos="9432925" algn="l"/>
                <a:tab pos="9882188" algn="l"/>
                <a:tab pos="10331450" algn="l"/>
                <a:tab pos="1078071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Font typeface="Arial" charset="0"/>
              <a:buChar char="-"/>
            </a:pPr>
            <a:r>
              <a:rPr lang="es-ES" sz="2400"/>
              <a:t> 	PRODUCTORES DE MOLÉCULAS ORGÁNICAS A PARTIR DE MOLÉCULAS INORGÁNICAS. PROPIO DE AUTOTROFOS:</a:t>
            </a:r>
          </a:p>
          <a:p>
            <a:pPr lvl="1" algn="just">
              <a:lnSpc>
                <a:spcPct val="103000"/>
              </a:lnSpc>
              <a:spcBef>
                <a:spcPts val="2000"/>
              </a:spcBef>
              <a:buFont typeface="Arial" charset="0"/>
              <a:buChar char="-"/>
            </a:pPr>
            <a:r>
              <a:rPr lang="es-ES" sz="2200" b="1"/>
              <a:t>FOTOSÍNTESIS</a:t>
            </a:r>
            <a:r>
              <a:rPr lang="es-ES" sz="2200"/>
              <a:t> : LUZ. SERES  FOTOAUTOTROFOS</a:t>
            </a:r>
            <a:r>
              <a:rPr lang="es-ES"/>
              <a:t>.</a:t>
            </a:r>
          </a:p>
          <a:p>
            <a:pPr lvl="1" algn="just">
              <a:lnSpc>
                <a:spcPct val="103000"/>
              </a:lnSpc>
              <a:spcBef>
                <a:spcPts val="2000"/>
              </a:spcBef>
              <a:buFont typeface="Arial" charset="0"/>
              <a:buChar char="-"/>
            </a:pPr>
            <a:r>
              <a:rPr lang="es-ES" sz="2200" b="1"/>
              <a:t>QUIMIOSÍNTESIS</a:t>
            </a:r>
            <a:r>
              <a:rPr lang="es-ES" sz="2200"/>
              <a:t> OXIDACIÓN DE MOLÉCULAS INORGÁNICAS. SERES QUIMIOAUTOTROFOS.</a:t>
            </a:r>
          </a:p>
          <a:p>
            <a:pPr algn="just">
              <a:lnSpc>
                <a:spcPct val="103000"/>
              </a:lnSpc>
              <a:spcBef>
                <a:spcPts val="2000"/>
              </a:spcBef>
              <a:buFont typeface="Arial" charset="0"/>
              <a:buChar char="-"/>
            </a:pPr>
            <a:r>
              <a:rPr lang="es-ES" sz="2400"/>
              <a:t>  	PRODUCTORES DE MOLÉCULAS ORGÁNICAS A PARTIR DE MOLÉCULAS ORGÁNICAS. PROPIO DE AUTO Y HETEROTROFOS.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2008188"/>
            <a:ext cx="8786812" cy="5551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3250"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53251"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53252" name="Text Box 4"/>
          <p:cNvSpPr txBox="1">
            <a:spLocks noChangeArrowheads="1"/>
          </p:cNvSpPr>
          <p:nvPr/>
        </p:nvSpPr>
        <p:spPr bwMode="auto">
          <a:xfrm>
            <a:off x="287338" y="1619250"/>
            <a:ext cx="27114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2266950"/>
            <a:ext cx="7081838" cy="4725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4274"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54275"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54276" name="Text Box 4"/>
          <p:cNvSpPr txBox="1">
            <a:spLocks noChangeArrowheads="1"/>
          </p:cNvSpPr>
          <p:nvPr/>
        </p:nvSpPr>
        <p:spPr bwMode="auto">
          <a:xfrm>
            <a:off x="287338" y="1619250"/>
            <a:ext cx="27114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2706688"/>
            <a:ext cx="8269287" cy="4852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5298"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55299"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55300" name="Text Box 4"/>
          <p:cNvSpPr txBox="1">
            <a:spLocks noChangeArrowheads="1"/>
          </p:cNvSpPr>
          <p:nvPr/>
        </p:nvSpPr>
        <p:spPr bwMode="auto">
          <a:xfrm>
            <a:off x="287338" y="1619250"/>
            <a:ext cx="27114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56322"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56323" name="Text Box 3"/>
          <p:cNvSpPr txBox="1">
            <a:spLocks noChangeArrowheads="1"/>
          </p:cNvSpPr>
          <p:nvPr/>
        </p:nvSpPr>
        <p:spPr bwMode="auto">
          <a:xfrm>
            <a:off x="287338" y="1619250"/>
            <a:ext cx="38671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 ACÍCLICA</a:t>
            </a:r>
          </a:p>
        </p:txBody>
      </p:sp>
      <p:sp>
        <p:nvSpPr>
          <p:cNvPr id="56324" name="Text Box 4"/>
          <p:cNvSpPr txBox="1">
            <a:spLocks noChangeArrowheads="1"/>
          </p:cNvSpPr>
          <p:nvPr/>
        </p:nvSpPr>
        <p:spPr bwMode="auto">
          <a:xfrm>
            <a:off x="215900" y="2195513"/>
            <a:ext cx="9648825" cy="439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just">
              <a:lnSpc>
                <a:spcPct val="153000"/>
              </a:lnSpc>
              <a:spcBef>
                <a:spcPts val="1500"/>
              </a:spcBef>
              <a:buClrTx/>
              <a:buFontTx/>
              <a:buNone/>
            </a:pPr>
            <a:r>
              <a:rPr lang="es-ES" sz="2400" b="1"/>
              <a:t>BALANCE GLOBAL</a:t>
            </a:r>
          </a:p>
          <a:p>
            <a:pPr algn="just">
              <a:lnSpc>
                <a:spcPct val="153000"/>
              </a:lnSpc>
              <a:spcBef>
                <a:spcPts val="1500"/>
              </a:spcBef>
              <a:buClrTx/>
              <a:buFontTx/>
              <a:buNone/>
            </a:pPr>
            <a:r>
              <a:rPr lang="es-ES" sz="2400" b="1"/>
              <a:t>Teniendo en cuenta únicamente los productos iniciales y finales, y podemos hacerlo porque el resto de las sustancias se recuperan en su estado inicial, en la fotofosforilación acíclica se obtienen 1 NADPH + H</a:t>
            </a:r>
            <a:r>
              <a:rPr lang="es-ES" sz="2400" b="1" baseline="30000"/>
              <a:t>+</a:t>
            </a:r>
            <a:r>
              <a:rPr lang="es-ES" sz="2400" b="1"/>
              <a:t> y 1 ATP. </a:t>
            </a:r>
          </a:p>
          <a:p>
            <a:pPr algn="just">
              <a:lnSpc>
                <a:spcPct val="153000"/>
              </a:lnSpc>
              <a:spcBef>
                <a:spcPts val="1500"/>
              </a:spcBef>
              <a:buClrTx/>
              <a:buFontTx/>
              <a:buNone/>
            </a:pPr>
            <a:r>
              <a:rPr lang="es-ES" sz="2400" b="1"/>
              <a:t>A su vez, la fotolisis del agua va a generar también un átomo de oxígeno.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57346"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57347" name="Text Box 3"/>
          <p:cNvSpPr txBox="1">
            <a:spLocks noChangeArrowheads="1"/>
          </p:cNvSpPr>
          <p:nvPr/>
        </p:nvSpPr>
        <p:spPr bwMode="auto">
          <a:xfrm>
            <a:off x="287338" y="1619250"/>
            <a:ext cx="27114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a:t>
            </a:r>
          </a:p>
        </p:txBody>
      </p:sp>
      <p:sp>
        <p:nvSpPr>
          <p:cNvPr id="57348" name="Text Box 4"/>
          <p:cNvSpPr txBox="1">
            <a:spLocks noChangeArrowheads="1"/>
          </p:cNvSpPr>
          <p:nvPr/>
        </p:nvSpPr>
        <p:spPr bwMode="auto">
          <a:xfrm>
            <a:off x="2232025" y="2987675"/>
            <a:ext cx="5473700"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Font typeface="Arial" charset="0"/>
              <a:buChar char="-"/>
            </a:pPr>
            <a:r>
              <a:rPr lang="es-ES" sz="2400">
                <a:solidFill>
                  <a:srgbClr val="808080"/>
                </a:solidFill>
              </a:rPr>
              <a:t> FOTOFOSFORILACIÓN ACÍCLICA</a:t>
            </a:r>
          </a:p>
          <a:p>
            <a:pPr algn="just">
              <a:lnSpc>
                <a:spcPct val="103000"/>
              </a:lnSpc>
              <a:spcBef>
                <a:spcPts val="2000"/>
              </a:spcBef>
              <a:buFont typeface="Arial" charset="0"/>
              <a:buChar char="-"/>
            </a:pPr>
            <a:r>
              <a:rPr lang="es-ES" sz="2400"/>
              <a:t> FOTOFOSFORILACIÓN CÍCLICA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58370"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58371" name="Text Box 3"/>
          <p:cNvSpPr txBox="1">
            <a:spLocks noChangeArrowheads="1"/>
          </p:cNvSpPr>
          <p:nvPr/>
        </p:nvSpPr>
        <p:spPr bwMode="auto">
          <a:xfrm>
            <a:off x="287338" y="1619250"/>
            <a:ext cx="37020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 CÍCLICA</a:t>
            </a:r>
          </a:p>
        </p:txBody>
      </p:sp>
      <p:sp>
        <p:nvSpPr>
          <p:cNvPr id="58372" name="Text Box 4"/>
          <p:cNvSpPr txBox="1">
            <a:spLocks noChangeArrowheads="1"/>
          </p:cNvSpPr>
          <p:nvPr/>
        </p:nvSpPr>
        <p:spPr bwMode="auto">
          <a:xfrm>
            <a:off x="287338" y="2124075"/>
            <a:ext cx="9505950" cy="3790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ClrTx/>
              <a:buFontTx/>
              <a:buNone/>
            </a:pPr>
            <a:r>
              <a:rPr lang="es-ES" sz="2400"/>
              <a:t>En esta vía la luz va a desencadenar un transporte de electrones a través de los tilacoides con producción sólo de ATP.</a:t>
            </a:r>
          </a:p>
          <a:p>
            <a:pPr algn="just">
              <a:spcBef>
                <a:spcPts val="2000"/>
              </a:spcBef>
              <a:buClrTx/>
              <a:buFontTx/>
              <a:buNone/>
            </a:pPr>
            <a:r>
              <a:rPr lang="es-ES" sz="2800" b="1"/>
              <a:t>Mecanismo</a:t>
            </a:r>
          </a:p>
          <a:p>
            <a:pPr algn="just">
              <a:spcBef>
                <a:spcPts val="2000"/>
              </a:spcBef>
              <a:buClrTx/>
              <a:buFontTx/>
              <a:buNone/>
            </a:pPr>
            <a:r>
              <a:rPr lang="es-ES" sz="2400"/>
              <a:t>El proceso parte de la excitación de la molécula diana del fotosistema I (clorofila-a, P700) por la luz. Ahora bien, en este caso, los electones no irán al NADP+ sino que seguirán un proceso cíclico pasando por una serie de transportadores para volver a la clorofila aI. En cada vuelta se sintetiza una molécula de ATP de la misma forma que en la fotofosforilación acíclica.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59394"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59395" name="Text Box 3"/>
          <p:cNvSpPr txBox="1">
            <a:spLocks noChangeArrowheads="1"/>
          </p:cNvSpPr>
          <p:nvPr/>
        </p:nvSpPr>
        <p:spPr bwMode="auto">
          <a:xfrm>
            <a:off x="287338" y="1619250"/>
            <a:ext cx="3702050"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 CÍCLICA</a:t>
            </a:r>
          </a:p>
        </p:txBody>
      </p:sp>
      <p:sp>
        <p:nvSpPr>
          <p:cNvPr id="59396" name="Text Box 4"/>
          <p:cNvSpPr txBox="1">
            <a:spLocks noChangeArrowheads="1"/>
          </p:cNvSpPr>
          <p:nvPr/>
        </p:nvSpPr>
        <p:spPr bwMode="auto">
          <a:xfrm>
            <a:off x="215900" y="2195513"/>
            <a:ext cx="9648825" cy="439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just">
              <a:lnSpc>
                <a:spcPct val="153000"/>
              </a:lnSpc>
              <a:spcBef>
                <a:spcPts val="1500"/>
              </a:spcBef>
              <a:buClrTx/>
              <a:buFontTx/>
              <a:buNone/>
            </a:pPr>
            <a:r>
              <a:rPr lang="es-ES" sz="2400" b="1"/>
              <a:t>BALANCE GLOBAL</a:t>
            </a:r>
          </a:p>
          <a:p>
            <a:pPr algn="just">
              <a:lnSpc>
                <a:spcPct val="153000"/>
              </a:lnSpc>
              <a:spcBef>
                <a:spcPts val="1500"/>
              </a:spcBef>
              <a:buClrTx/>
              <a:buFontTx/>
              <a:buNone/>
            </a:pPr>
            <a:r>
              <a:rPr lang="es-ES" sz="2400" b="1"/>
              <a:t>En esta vía se produce una síntesis continua de ATP y no se requieren otros substratos que el ADP y el Pi y, naturalmente, luz (fotones). </a:t>
            </a:r>
          </a:p>
          <a:p>
            <a:pPr algn="just">
              <a:lnSpc>
                <a:spcPct val="153000"/>
              </a:lnSpc>
              <a:spcBef>
                <a:spcPts val="1500"/>
              </a:spcBef>
              <a:buClrTx/>
              <a:buFontTx/>
              <a:buNone/>
            </a:pPr>
            <a:r>
              <a:rPr lang="es-ES" sz="2400" b="1"/>
              <a:t>Es de destacar que no es necesaria la fotolisis del agua pues los electrones no son cedidos al NADP</a:t>
            </a:r>
            <a:r>
              <a:rPr lang="es-ES" sz="2400" b="1" baseline="30000"/>
              <a:t>+</a:t>
            </a:r>
            <a:r>
              <a:rPr lang="es-ES" sz="2400" b="1"/>
              <a:t> y que, por lo tanto, no se produce oxígeno.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60418"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LUMINOSA</a:t>
            </a:r>
          </a:p>
        </p:txBody>
      </p:sp>
      <p:sp>
        <p:nvSpPr>
          <p:cNvPr id="60419" name="Text Box 3"/>
          <p:cNvSpPr txBox="1">
            <a:spLocks noChangeArrowheads="1"/>
          </p:cNvSpPr>
          <p:nvPr/>
        </p:nvSpPr>
        <p:spPr bwMode="auto">
          <a:xfrm>
            <a:off x="287338" y="1619250"/>
            <a:ext cx="4452937"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FOTOFOSFORILACIÓN - REGULACIÓN</a:t>
            </a:r>
          </a:p>
        </p:txBody>
      </p:sp>
      <p:sp>
        <p:nvSpPr>
          <p:cNvPr id="60420" name="Text Box 4"/>
          <p:cNvSpPr txBox="1">
            <a:spLocks noChangeArrowheads="1"/>
          </p:cNvSpPr>
          <p:nvPr/>
        </p:nvSpPr>
        <p:spPr bwMode="auto">
          <a:xfrm>
            <a:off x="431800" y="2051050"/>
            <a:ext cx="5473700" cy="80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a:lnSpc>
                <a:spcPct val="63000"/>
              </a:lnSpc>
              <a:spcBef>
                <a:spcPts val="2000"/>
              </a:spcBef>
              <a:buFont typeface="Arial" charset="0"/>
              <a:buChar char="-"/>
            </a:pPr>
            <a:r>
              <a:rPr lang="es-ES" sz="2400"/>
              <a:t> FOTOFOSFORILACIÓN ACÍCLICA</a:t>
            </a:r>
          </a:p>
          <a:p>
            <a:pPr algn="just">
              <a:lnSpc>
                <a:spcPct val="63000"/>
              </a:lnSpc>
              <a:spcBef>
                <a:spcPts val="2000"/>
              </a:spcBef>
              <a:buFont typeface="Arial" charset="0"/>
              <a:buChar char="-"/>
            </a:pPr>
            <a:r>
              <a:rPr lang="es-ES" sz="2400"/>
              <a:t> FOTOFOSFORILACIÓN CÍCLICA</a:t>
            </a:r>
          </a:p>
        </p:txBody>
      </p:sp>
      <p:sp>
        <p:nvSpPr>
          <p:cNvPr id="60421" name="Text Box 5"/>
          <p:cNvSpPr txBox="1">
            <a:spLocks noChangeArrowheads="1"/>
          </p:cNvSpPr>
          <p:nvPr/>
        </p:nvSpPr>
        <p:spPr bwMode="auto">
          <a:xfrm>
            <a:off x="215900" y="3052763"/>
            <a:ext cx="9720263" cy="396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spcBef>
                <a:spcPts val="1250"/>
              </a:spcBef>
              <a:buClrTx/>
              <a:buFontTx/>
              <a:buNone/>
            </a:pPr>
            <a:r>
              <a:rPr lang="es-ES" sz="2000" b="1"/>
              <a:t>En el cloroplasto se emplean ambos procesos indistintamente en todo momento. </a:t>
            </a:r>
          </a:p>
          <a:p>
            <a:pPr>
              <a:spcBef>
                <a:spcPts val="1250"/>
              </a:spcBef>
              <a:buClrTx/>
              <a:buFontTx/>
              <a:buNone/>
            </a:pPr>
            <a:r>
              <a:rPr lang="es-ES" sz="2000" b="1"/>
              <a:t>El que se emplee uno más que otro va a depender de las necesidades de la célula o lo que en realidad es lo mismo, de la presencia o ausencia de los substratos y de los productos que se generan. </a:t>
            </a:r>
          </a:p>
          <a:p>
            <a:pPr>
              <a:spcBef>
                <a:spcPts val="1250"/>
              </a:spcBef>
              <a:buClrTx/>
              <a:buFontTx/>
              <a:buNone/>
            </a:pPr>
            <a:r>
              <a:rPr lang="es-ES" sz="2000" b="1"/>
              <a:t>Así, si se consume mucho NADPH + H</a:t>
            </a:r>
            <a:r>
              <a:rPr lang="es-ES" sz="2000" b="1" baseline="30000"/>
              <a:t>+</a:t>
            </a:r>
            <a:r>
              <a:rPr lang="es-ES" sz="2000" b="1"/>
              <a:t> en la síntesis de sustancias orgánicas, habrá mucho NADP</a:t>
            </a:r>
            <a:r>
              <a:rPr lang="es-ES" sz="2000" b="1" baseline="30000"/>
              <a:t>+ </a:t>
            </a:r>
            <a:r>
              <a:rPr lang="es-ES" sz="2000" b="1"/>
              <a:t>, y será éste el que capte los electrones produciéndose la fotofosforilación acíclica. </a:t>
            </a:r>
          </a:p>
          <a:p>
            <a:pPr>
              <a:spcBef>
                <a:spcPts val="1250"/>
              </a:spcBef>
              <a:buClrTx/>
              <a:buFontTx/>
              <a:buNone/>
            </a:pPr>
            <a:r>
              <a:rPr lang="es-ES" sz="2000" b="1"/>
              <a:t>Si en el tilacoide hay mucho ADP y Pi y no hay NADP</a:t>
            </a:r>
            <a:r>
              <a:rPr lang="es-ES" sz="2000" b="1" baseline="30000"/>
              <a:t>+</a:t>
            </a:r>
            <a:r>
              <a:rPr lang="es-ES" sz="2000" b="1"/>
              <a:t> , entonces se dará la fotofosforilación cíclica. Será el consumo por la planta de ATP y de NADPH +H</a:t>
            </a:r>
            <a:r>
              <a:rPr lang="es-ES" sz="2000" b="1" baseline="30000"/>
              <a:t>+</a:t>
            </a:r>
            <a:r>
              <a:rPr lang="es-ES" sz="2000" b="1"/>
              <a:t>, o, lo que es lo mismo, la existencia de los substratos ADP y NADP+ , la que determinará uno u otro proceso.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61442"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FASES</a:t>
            </a:r>
          </a:p>
        </p:txBody>
      </p:sp>
      <p:sp>
        <p:nvSpPr>
          <p:cNvPr id="61443" name="Text Box 3"/>
          <p:cNvSpPr txBox="1">
            <a:spLocks noChangeArrowheads="1"/>
          </p:cNvSpPr>
          <p:nvPr/>
        </p:nvSpPr>
        <p:spPr bwMode="auto">
          <a:xfrm>
            <a:off x="719138" y="2555875"/>
            <a:ext cx="9361487" cy="229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1pPr>
            <a:lvl2pPr marL="741363" indent="-28416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2pPr>
            <a:lvl3pPr marL="1141413" indent="-22701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3pPr>
            <a:lvl4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4pPr>
            <a:lvl5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9pPr>
          </a:lstStyle>
          <a:p>
            <a:pPr lvl="1" algn="just">
              <a:lnSpc>
                <a:spcPct val="103000"/>
              </a:lnSpc>
              <a:spcBef>
                <a:spcPts val="2000"/>
              </a:spcBef>
              <a:buFont typeface="Arial" charset="0"/>
              <a:buChar char="-"/>
            </a:pPr>
            <a:r>
              <a:rPr lang="es-ES" sz="2600" b="1"/>
              <a:t>FASE LUMINOSA</a:t>
            </a:r>
          </a:p>
          <a:p>
            <a:pPr lvl="2" algn="just">
              <a:lnSpc>
                <a:spcPct val="103000"/>
              </a:lnSpc>
              <a:spcBef>
                <a:spcPts val="2000"/>
              </a:spcBef>
              <a:buFont typeface="Arial" charset="0"/>
              <a:buChar char="-"/>
            </a:pPr>
            <a:r>
              <a:rPr lang="es-ES" sz="2200" b="1"/>
              <a:t>CAPTACIÓN DE ENERGÍA LUMINOSA</a:t>
            </a:r>
          </a:p>
          <a:p>
            <a:pPr lvl="2" algn="just">
              <a:lnSpc>
                <a:spcPct val="103000"/>
              </a:lnSpc>
              <a:spcBef>
                <a:spcPts val="2000"/>
              </a:spcBef>
              <a:buFont typeface="Arial" charset="0"/>
              <a:buChar char="-"/>
            </a:pPr>
            <a:r>
              <a:rPr lang="es-ES" sz="2200" b="1"/>
              <a:t>TRANSPORTE ELECTRÓNICO DEPENDIENTE DE LA LUZ</a:t>
            </a:r>
          </a:p>
          <a:p>
            <a:pPr lvl="2" algn="just">
              <a:lnSpc>
                <a:spcPct val="103000"/>
              </a:lnSpc>
              <a:spcBef>
                <a:spcPts val="2000"/>
              </a:spcBef>
              <a:buFont typeface="Arial" charset="0"/>
              <a:buChar char="-"/>
            </a:pPr>
            <a:r>
              <a:rPr lang="es-ES" sz="2200" b="1"/>
              <a:t>SÍNTESIS DE ATP (FOTOFOSFORILACIÓN)</a:t>
            </a:r>
          </a:p>
        </p:txBody>
      </p:sp>
      <p:sp>
        <p:nvSpPr>
          <p:cNvPr id="61444" name="Text Box 4"/>
          <p:cNvSpPr txBox="1">
            <a:spLocks noChangeArrowheads="1"/>
          </p:cNvSpPr>
          <p:nvPr/>
        </p:nvSpPr>
        <p:spPr bwMode="auto">
          <a:xfrm>
            <a:off x="712788" y="5724525"/>
            <a:ext cx="8789987"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sz="3600" b="1"/>
              <a:t>PROCESO GLOBAL EN ANIMACIONES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Freeform 1"/>
          <p:cNvSpPr>
            <a:spLocks noChangeArrowheads="1"/>
          </p:cNvSpPr>
          <p:nvPr/>
        </p:nvSpPr>
        <p:spPr bwMode="auto">
          <a:xfrm>
            <a:off x="2444750" y="1341438"/>
            <a:ext cx="3652838" cy="4206875"/>
          </a:xfrm>
          <a:custGeom>
            <a:avLst/>
            <a:gdLst>
              <a:gd name="T0" fmla="*/ 1183 w 1183"/>
              <a:gd name="T1" fmla="*/ 819 h 1638"/>
              <a:gd name="T2" fmla="*/ 1177 w 1183"/>
              <a:gd name="T3" fmla="*/ 931 h 1638"/>
              <a:gd name="T4" fmla="*/ 1136 w 1183"/>
              <a:gd name="T5" fmla="*/ 1139 h 1638"/>
              <a:gd name="T6" fmla="*/ 1059 w 1183"/>
              <a:gd name="T7" fmla="*/ 1320 h 1638"/>
              <a:gd name="T8" fmla="*/ 952 w 1183"/>
              <a:gd name="T9" fmla="*/ 1468 h 1638"/>
              <a:gd name="T10" fmla="*/ 821 w 1183"/>
              <a:gd name="T11" fmla="*/ 1574 h 1638"/>
              <a:gd name="T12" fmla="*/ 671 w 1183"/>
              <a:gd name="T13" fmla="*/ 1631 h 1638"/>
              <a:gd name="T14" fmla="*/ 591 w 1183"/>
              <a:gd name="T15" fmla="*/ 1638 h 1638"/>
              <a:gd name="T16" fmla="*/ 510 w 1183"/>
              <a:gd name="T17" fmla="*/ 1631 h 1638"/>
              <a:gd name="T18" fmla="*/ 433 w 1183"/>
              <a:gd name="T19" fmla="*/ 1610 h 1638"/>
              <a:gd name="T20" fmla="*/ 292 w 1183"/>
              <a:gd name="T21" fmla="*/ 1528 h 1638"/>
              <a:gd name="T22" fmla="*/ 172 w 1183"/>
              <a:gd name="T23" fmla="*/ 1399 h 1638"/>
              <a:gd name="T24" fmla="*/ 80 w 1183"/>
              <a:gd name="T25" fmla="*/ 1233 h 1638"/>
              <a:gd name="T26" fmla="*/ 20 w 1183"/>
              <a:gd name="T27" fmla="*/ 1037 h 1638"/>
              <a:gd name="T28" fmla="*/ 0 w 1183"/>
              <a:gd name="T29" fmla="*/ 819 h 1638"/>
              <a:gd name="T30" fmla="*/ 4 w 1183"/>
              <a:gd name="T31" fmla="*/ 708 h 1638"/>
              <a:gd name="T32" fmla="*/ 45 w 1183"/>
              <a:gd name="T33" fmla="*/ 502 h 1638"/>
              <a:gd name="T34" fmla="*/ 122 w 1183"/>
              <a:gd name="T35" fmla="*/ 320 h 1638"/>
              <a:gd name="T36" fmla="*/ 229 w 1183"/>
              <a:gd name="T37" fmla="*/ 172 h 1638"/>
              <a:gd name="T38" fmla="*/ 360 w 1183"/>
              <a:gd name="T39" fmla="*/ 66 h 1638"/>
              <a:gd name="T40" fmla="*/ 510 w 1183"/>
              <a:gd name="T41" fmla="*/ 9 h 1638"/>
              <a:gd name="T42" fmla="*/ 591 w 1183"/>
              <a:gd name="T43" fmla="*/ 0 h 1638"/>
              <a:gd name="T44" fmla="*/ 671 w 1183"/>
              <a:gd name="T45" fmla="*/ 9 h 1638"/>
              <a:gd name="T46" fmla="*/ 747 w 1183"/>
              <a:gd name="T47" fmla="*/ 30 h 1638"/>
              <a:gd name="T48" fmla="*/ 888 w 1183"/>
              <a:gd name="T49" fmla="*/ 114 h 1638"/>
              <a:gd name="T50" fmla="*/ 1009 w 1183"/>
              <a:gd name="T51" fmla="*/ 242 h 1638"/>
              <a:gd name="T52" fmla="*/ 1102 w 1183"/>
              <a:gd name="T53" fmla="*/ 408 h 1638"/>
              <a:gd name="T54" fmla="*/ 1161 w 1183"/>
              <a:gd name="T55" fmla="*/ 602 h 1638"/>
              <a:gd name="T56" fmla="*/ 1183 w 1183"/>
              <a:gd name="T57" fmla="*/ 819 h 1638"/>
              <a:gd name="T58" fmla="*/ 1183 w 1183"/>
              <a:gd name="T59" fmla="*/ 819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83" h="1638">
                <a:moveTo>
                  <a:pt x="1183" y="819"/>
                </a:moveTo>
                <a:lnTo>
                  <a:pt x="1177" y="931"/>
                </a:lnTo>
                <a:lnTo>
                  <a:pt x="1136" y="1139"/>
                </a:lnTo>
                <a:lnTo>
                  <a:pt x="1059" y="1320"/>
                </a:lnTo>
                <a:lnTo>
                  <a:pt x="952" y="1468"/>
                </a:lnTo>
                <a:lnTo>
                  <a:pt x="821" y="1574"/>
                </a:lnTo>
                <a:lnTo>
                  <a:pt x="671" y="1631"/>
                </a:lnTo>
                <a:lnTo>
                  <a:pt x="591" y="1638"/>
                </a:lnTo>
                <a:lnTo>
                  <a:pt x="510" y="1631"/>
                </a:lnTo>
                <a:lnTo>
                  <a:pt x="433" y="1610"/>
                </a:lnTo>
                <a:lnTo>
                  <a:pt x="292" y="1528"/>
                </a:lnTo>
                <a:lnTo>
                  <a:pt x="172" y="1399"/>
                </a:lnTo>
                <a:lnTo>
                  <a:pt x="80" y="1233"/>
                </a:lnTo>
                <a:lnTo>
                  <a:pt x="20" y="1037"/>
                </a:lnTo>
                <a:lnTo>
                  <a:pt x="0" y="819"/>
                </a:lnTo>
                <a:lnTo>
                  <a:pt x="4" y="708"/>
                </a:lnTo>
                <a:lnTo>
                  <a:pt x="45" y="502"/>
                </a:lnTo>
                <a:lnTo>
                  <a:pt x="122" y="320"/>
                </a:lnTo>
                <a:lnTo>
                  <a:pt x="229" y="172"/>
                </a:lnTo>
                <a:lnTo>
                  <a:pt x="360" y="66"/>
                </a:lnTo>
                <a:lnTo>
                  <a:pt x="510" y="9"/>
                </a:lnTo>
                <a:lnTo>
                  <a:pt x="591" y="0"/>
                </a:lnTo>
                <a:lnTo>
                  <a:pt x="671" y="9"/>
                </a:lnTo>
                <a:lnTo>
                  <a:pt x="747" y="30"/>
                </a:lnTo>
                <a:lnTo>
                  <a:pt x="888" y="114"/>
                </a:lnTo>
                <a:lnTo>
                  <a:pt x="1009" y="242"/>
                </a:lnTo>
                <a:lnTo>
                  <a:pt x="1102" y="408"/>
                </a:lnTo>
                <a:lnTo>
                  <a:pt x="1161" y="602"/>
                </a:lnTo>
                <a:lnTo>
                  <a:pt x="1183" y="819"/>
                </a:lnTo>
                <a:lnTo>
                  <a:pt x="1183" y="819"/>
                </a:lnTo>
                <a:close/>
              </a:path>
            </a:pathLst>
          </a:custGeom>
          <a:solidFill>
            <a:srgbClr val="009900"/>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66" name="Oval 2"/>
          <p:cNvSpPr>
            <a:spLocks noChangeArrowheads="1"/>
          </p:cNvSpPr>
          <p:nvPr/>
        </p:nvSpPr>
        <p:spPr bwMode="auto">
          <a:xfrm>
            <a:off x="3714750" y="1501775"/>
            <a:ext cx="398463" cy="396875"/>
          </a:xfrm>
          <a:prstGeom prst="ellipse">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67" name="Oval 3"/>
          <p:cNvSpPr>
            <a:spLocks noChangeArrowheads="1"/>
          </p:cNvSpPr>
          <p:nvPr/>
        </p:nvSpPr>
        <p:spPr bwMode="auto">
          <a:xfrm>
            <a:off x="4191000" y="1422400"/>
            <a:ext cx="398463" cy="396875"/>
          </a:xfrm>
          <a:prstGeom prst="ellipse">
            <a:avLst/>
          </a:prstGeom>
          <a:solidFill>
            <a:srgbClr val="FF33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68" name="Oval 4"/>
          <p:cNvSpPr>
            <a:spLocks noChangeArrowheads="1"/>
          </p:cNvSpPr>
          <p:nvPr/>
        </p:nvSpPr>
        <p:spPr bwMode="auto">
          <a:xfrm>
            <a:off x="4351338" y="1898650"/>
            <a:ext cx="396875" cy="396875"/>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69" name="Oval 5"/>
          <p:cNvSpPr>
            <a:spLocks noChangeArrowheads="1"/>
          </p:cNvSpPr>
          <p:nvPr/>
        </p:nvSpPr>
        <p:spPr bwMode="auto">
          <a:xfrm>
            <a:off x="3317875" y="2217738"/>
            <a:ext cx="396875" cy="396875"/>
          </a:xfrm>
          <a:prstGeom prst="ellipse">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70" name="Oval 6"/>
          <p:cNvSpPr>
            <a:spLocks noChangeArrowheads="1"/>
          </p:cNvSpPr>
          <p:nvPr/>
        </p:nvSpPr>
        <p:spPr bwMode="auto">
          <a:xfrm>
            <a:off x="3875088" y="2057400"/>
            <a:ext cx="396875" cy="398463"/>
          </a:xfrm>
          <a:prstGeom prst="ellipse">
            <a:avLst/>
          </a:prstGeom>
          <a:solidFill>
            <a:srgbClr val="FF33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71" name="Oval 7"/>
          <p:cNvSpPr>
            <a:spLocks noChangeArrowheads="1"/>
          </p:cNvSpPr>
          <p:nvPr/>
        </p:nvSpPr>
        <p:spPr bwMode="auto">
          <a:xfrm>
            <a:off x="3714750" y="2533650"/>
            <a:ext cx="398463" cy="396875"/>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72" name="Oval 8"/>
          <p:cNvSpPr>
            <a:spLocks noChangeArrowheads="1"/>
          </p:cNvSpPr>
          <p:nvPr/>
        </p:nvSpPr>
        <p:spPr bwMode="auto">
          <a:xfrm>
            <a:off x="4111625" y="2455863"/>
            <a:ext cx="396875" cy="396875"/>
          </a:xfrm>
          <a:prstGeom prst="ellipse">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73" name="Oval 9"/>
          <p:cNvSpPr>
            <a:spLocks noChangeArrowheads="1"/>
          </p:cNvSpPr>
          <p:nvPr/>
        </p:nvSpPr>
        <p:spPr bwMode="auto">
          <a:xfrm>
            <a:off x="4575175" y="2262188"/>
            <a:ext cx="396875" cy="398462"/>
          </a:xfrm>
          <a:prstGeom prst="ellipse">
            <a:avLst/>
          </a:prstGeom>
          <a:solidFill>
            <a:srgbClr val="FF33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74" name="Oval 10"/>
          <p:cNvSpPr>
            <a:spLocks noChangeArrowheads="1"/>
          </p:cNvSpPr>
          <p:nvPr/>
        </p:nvSpPr>
        <p:spPr bwMode="auto">
          <a:xfrm>
            <a:off x="4508500" y="2690813"/>
            <a:ext cx="396875" cy="398462"/>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75" name="Oval 11"/>
          <p:cNvSpPr>
            <a:spLocks noChangeArrowheads="1"/>
          </p:cNvSpPr>
          <p:nvPr/>
        </p:nvSpPr>
        <p:spPr bwMode="auto">
          <a:xfrm>
            <a:off x="3159125" y="4597400"/>
            <a:ext cx="396875" cy="396875"/>
          </a:xfrm>
          <a:prstGeom prst="ellipse">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76" name="Oval 12"/>
          <p:cNvSpPr>
            <a:spLocks noChangeArrowheads="1"/>
          </p:cNvSpPr>
          <p:nvPr/>
        </p:nvSpPr>
        <p:spPr bwMode="auto">
          <a:xfrm>
            <a:off x="3635375" y="4914900"/>
            <a:ext cx="396875" cy="398463"/>
          </a:xfrm>
          <a:prstGeom prst="ellipse">
            <a:avLst/>
          </a:prstGeom>
          <a:solidFill>
            <a:srgbClr val="FF33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77" name="Oval 13"/>
          <p:cNvSpPr>
            <a:spLocks noChangeArrowheads="1"/>
          </p:cNvSpPr>
          <p:nvPr/>
        </p:nvSpPr>
        <p:spPr bwMode="auto">
          <a:xfrm>
            <a:off x="3952875" y="4121150"/>
            <a:ext cx="398463" cy="396875"/>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78" name="Oval 14"/>
          <p:cNvSpPr>
            <a:spLocks noChangeArrowheads="1"/>
          </p:cNvSpPr>
          <p:nvPr/>
        </p:nvSpPr>
        <p:spPr bwMode="auto">
          <a:xfrm>
            <a:off x="2763838" y="3962400"/>
            <a:ext cx="396875" cy="396875"/>
          </a:xfrm>
          <a:prstGeom prst="ellipse">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79" name="Oval 15"/>
          <p:cNvSpPr>
            <a:spLocks noChangeArrowheads="1"/>
          </p:cNvSpPr>
          <p:nvPr/>
        </p:nvSpPr>
        <p:spPr bwMode="auto">
          <a:xfrm>
            <a:off x="3240088" y="4041775"/>
            <a:ext cx="396875" cy="398463"/>
          </a:xfrm>
          <a:prstGeom prst="ellipse">
            <a:avLst/>
          </a:prstGeom>
          <a:solidFill>
            <a:srgbClr val="FF33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80" name="Oval 16"/>
          <p:cNvSpPr>
            <a:spLocks noChangeArrowheads="1"/>
          </p:cNvSpPr>
          <p:nvPr/>
        </p:nvSpPr>
        <p:spPr bwMode="auto">
          <a:xfrm>
            <a:off x="2603500" y="3486150"/>
            <a:ext cx="398463" cy="396875"/>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81" name="Oval 17"/>
          <p:cNvSpPr>
            <a:spLocks noChangeArrowheads="1"/>
          </p:cNvSpPr>
          <p:nvPr/>
        </p:nvSpPr>
        <p:spPr bwMode="auto">
          <a:xfrm>
            <a:off x="4191000" y="3009900"/>
            <a:ext cx="398463" cy="396875"/>
          </a:xfrm>
          <a:prstGeom prst="ellipse">
            <a:avLst/>
          </a:prstGeom>
          <a:solidFill>
            <a:srgbClr val="FF33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82" name="Oval 18"/>
          <p:cNvSpPr>
            <a:spLocks noChangeArrowheads="1"/>
          </p:cNvSpPr>
          <p:nvPr/>
        </p:nvSpPr>
        <p:spPr bwMode="auto">
          <a:xfrm>
            <a:off x="3714750" y="3009900"/>
            <a:ext cx="398463" cy="396875"/>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83" name="Oval 19"/>
          <p:cNvSpPr>
            <a:spLocks noChangeArrowheads="1"/>
          </p:cNvSpPr>
          <p:nvPr/>
        </p:nvSpPr>
        <p:spPr bwMode="auto">
          <a:xfrm>
            <a:off x="4349750" y="4437063"/>
            <a:ext cx="396875" cy="398462"/>
          </a:xfrm>
          <a:prstGeom prst="ellipse">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84" name="Oval 20"/>
          <p:cNvSpPr>
            <a:spLocks noChangeArrowheads="1"/>
          </p:cNvSpPr>
          <p:nvPr/>
        </p:nvSpPr>
        <p:spPr bwMode="auto">
          <a:xfrm>
            <a:off x="4905375" y="4359275"/>
            <a:ext cx="396875" cy="396875"/>
          </a:xfrm>
          <a:prstGeom prst="ellipse">
            <a:avLst/>
          </a:prstGeom>
          <a:solidFill>
            <a:srgbClr val="FF33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85" name="Oval 21"/>
          <p:cNvSpPr>
            <a:spLocks noChangeArrowheads="1"/>
          </p:cNvSpPr>
          <p:nvPr/>
        </p:nvSpPr>
        <p:spPr bwMode="auto">
          <a:xfrm>
            <a:off x="4906963" y="3962400"/>
            <a:ext cx="396875" cy="396875"/>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86" name="Oval 22"/>
          <p:cNvSpPr>
            <a:spLocks noChangeArrowheads="1"/>
          </p:cNvSpPr>
          <p:nvPr/>
        </p:nvSpPr>
        <p:spPr bwMode="auto">
          <a:xfrm rot="20880000">
            <a:off x="4429125" y="3963988"/>
            <a:ext cx="398463" cy="396875"/>
          </a:xfrm>
          <a:prstGeom prst="ellipse">
            <a:avLst/>
          </a:prstGeom>
          <a:solidFill>
            <a:srgbClr val="FF33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87" name="Oval 23"/>
          <p:cNvSpPr>
            <a:spLocks noChangeArrowheads="1"/>
          </p:cNvSpPr>
          <p:nvPr/>
        </p:nvSpPr>
        <p:spPr bwMode="auto">
          <a:xfrm>
            <a:off x="4986338" y="2613025"/>
            <a:ext cx="396875" cy="396875"/>
          </a:xfrm>
          <a:prstGeom prst="ellipse">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88" name="Oval 24"/>
          <p:cNvSpPr>
            <a:spLocks noChangeArrowheads="1"/>
          </p:cNvSpPr>
          <p:nvPr/>
        </p:nvSpPr>
        <p:spPr bwMode="auto">
          <a:xfrm>
            <a:off x="5380038" y="2295525"/>
            <a:ext cx="396875" cy="396875"/>
          </a:xfrm>
          <a:prstGeom prst="ellipse">
            <a:avLst/>
          </a:prstGeom>
          <a:solidFill>
            <a:srgbClr val="FF33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89" name="Oval 25"/>
          <p:cNvSpPr>
            <a:spLocks noChangeArrowheads="1"/>
          </p:cNvSpPr>
          <p:nvPr/>
        </p:nvSpPr>
        <p:spPr bwMode="auto">
          <a:xfrm>
            <a:off x="5381625" y="2690813"/>
            <a:ext cx="396875" cy="398462"/>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90" name="Oval 26"/>
          <p:cNvSpPr>
            <a:spLocks noChangeArrowheads="1"/>
          </p:cNvSpPr>
          <p:nvPr/>
        </p:nvSpPr>
        <p:spPr bwMode="auto">
          <a:xfrm>
            <a:off x="4746625" y="3009900"/>
            <a:ext cx="396875" cy="396875"/>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91" name="Oval 27"/>
          <p:cNvSpPr>
            <a:spLocks noChangeArrowheads="1"/>
          </p:cNvSpPr>
          <p:nvPr/>
        </p:nvSpPr>
        <p:spPr bwMode="auto">
          <a:xfrm>
            <a:off x="4746625" y="1579563"/>
            <a:ext cx="396875" cy="398462"/>
          </a:xfrm>
          <a:prstGeom prst="ellipse">
            <a:avLst/>
          </a:prstGeom>
          <a:solidFill>
            <a:srgbClr val="FF33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92" name="Oval 28"/>
          <p:cNvSpPr>
            <a:spLocks noChangeArrowheads="1"/>
          </p:cNvSpPr>
          <p:nvPr/>
        </p:nvSpPr>
        <p:spPr bwMode="auto">
          <a:xfrm>
            <a:off x="2841625" y="2216150"/>
            <a:ext cx="398463" cy="396875"/>
          </a:xfrm>
          <a:prstGeom prst="ellipse">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93" name="Oval 29"/>
          <p:cNvSpPr>
            <a:spLocks noChangeArrowheads="1"/>
          </p:cNvSpPr>
          <p:nvPr/>
        </p:nvSpPr>
        <p:spPr bwMode="auto">
          <a:xfrm>
            <a:off x="2603500" y="3009900"/>
            <a:ext cx="398463" cy="396875"/>
          </a:xfrm>
          <a:prstGeom prst="ellipse">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94" name="Oval 30"/>
          <p:cNvSpPr>
            <a:spLocks noChangeArrowheads="1"/>
          </p:cNvSpPr>
          <p:nvPr/>
        </p:nvSpPr>
        <p:spPr bwMode="auto">
          <a:xfrm>
            <a:off x="2859088" y="2681288"/>
            <a:ext cx="398462" cy="396875"/>
          </a:xfrm>
          <a:prstGeom prst="ellipse">
            <a:avLst/>
          </a:prstGeom>
          <a:solidFill>
            <a:srgbClr val="FF33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95" name="Oval 31"/>
          <p:cNvSpPr>
            <a:spLocks noChangeArrowheads="1"/>
          </p:cNvSpPr>
          <p:nvPr/>
        </p:nvSpPr>
        <p:spPr bwMode="auto">
          <a:xfrm>
            <a:off x="3317875" y="2851150"/>
            <a:ext cx="396875" cy="396875"/>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96" name="Oval 32"/>
          <p:cNvSpPr>
            <a:spLocks noChangeArrowheads="1"/>
          </p:cNvSpPr>
          <p:nvPr/>
        </p:nvSpPr>
        <p:spPr bwMode="auto">
          <a:xfrm>
            <a:off x="3240088" y="1739900"/>
            <a:ext cx="396875" cy="396875"/>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97" name="Oval 33"/>
          <p:cNvSpPr>
            <a:spLocks noChangeArrowheads="1"/>
          </p:cNvSpPr>
          <p:nvPr/>
        </p:nvSpPr>
        <p:spPr bwMode="auto">
          <a:xfrm>
            <a:off x="5064125" y="2057400"/>
            <a:ext cx="398463" cy="398463"/>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98" name="Oval 34"/>
          <p:cNvSpPr>
            <a:spLocks noChangeArrowheads="1"/>
          </p:cNvSpPr>
          <p:nvPr/>
        </p:nvSpPr>
        <p:spPr bwMode="auto">
          <a:xfrm>
            <a:off x="5381625" y="3962400"/>
            <a:ext cx="396875" cy="396875"/>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499" name="Oval 35"/>
          <p:cNvSpPr>
            <a:spLocks noChangeArrowheads="1"/>
          </p:cNvSpPr>
          <p:nvPr/>
        </p:nvSpPr>
        <p:spPr bwMode="auto">
          <a:xfrm>
            <a:off x="5302250" y="4437063"/>
            <a:ext cx="398463" cy="398462"/>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500" name="Oval 36"/>
          <p:cNvSpPr>
            <a:spLocks noChangeArrowheads="1"/>
          </p:cNvSpPr>
          <p:nvPr/>
        </p:nvSpPr>
        <p:spPr bwMode="auto">
          <a:xfrm>
            <a:off x="3635375" y="4437063"/>
            <a:ext cx="396875" cy="398462"/>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501" name="Oval 37"/>
          <p:cNvSpPr>
            <a:spLocks noChangeArrowheads="1"/>
          </p:cNvSpPr>
          <p:nvPr/>
        </p:nvSpPr>
        <p:spPr bwMode="auto">
          <a:xfrm>
            <a:off x="4905375" y="4835525"/>
            <a:ext cx="396875" cy="396875"/>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502" name="Oval 38"/>
          <p:cNvSpPr>
            <a:spLocks noChangeArrowheads="1"/>
          </p:cNvSpPr>
          <p:nvPr/>
        </p:nvSpPr>
        <p:spPr bwMode="auto">
          <a:xfrm>
            <a:off x="4508500" y="5073650"/>
            <a:ext cx="396875" cy="396875"/>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503" name="Oval 39"/>
          <p:cNvSpPr>
            <a:spLocks noChangeArrowheads="1"/>
          </p:cNvSpPr>
          <p:nvPr/>
        </p:nvSpPr>
        <p:spPr bwMode="auto">
          <a:xfrm>
            <a:off x="4113213" y="4835525"/>
            <a:ext cx="396875" cy="396875"/>
          </a:xfrm>
          <a:prstGeom prst="ellipse">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504" name="Text Box 40"/>
          <p:cNvSpPr txBox="1">
            <a:spLocks noChangeArrowheads="1"/>
          </p:cNvSpPr>
          <p:nvPr/>
        </p:nvSpPr>
        <p:spPr bwMode="auto">
          <a:xfrm>
            <a:off x="3057525" y="5813425"/>
            <a:ext cx="3017838" cy="43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hangingPunct="1">
              <a:lnSpc>
                <a:spcPct val="100000"/>
              </a:lnSpc>
              <a:spcBef>
                <a:spcPts val="1375"/>
              </a:spcBef>
              <a:buClrTx/>
              <a:buFontTx/>
              <a:buNone/>
            </a:pPr>
            <a:r>
              <a:rPr lang="es-ES" sz="2200" b="1">
                <a:solidFill>
                  <a:srgbClr val="006600"/>
                </a:solidFill>
              </a:rPr>
              <a:t>Fotosistema</a:t>
            </a:r>
          </a:p>
        </p:txBody>
      </p:sp>
      <p:sp>
        <p:nvSpPr>
          <p:cNvPr id="62505" name="Oval 41"/>
          <p:cNvSpPr>
            <a:spLocks noChangeArrowheads="1"/>
          </p:cNvSpPr>
          <p:nvPr/>
        </p:nvSpPr>
        <p:spPr bwMode="auto">
          <a:xfrm>
            <a:off x="3078163" y="3248025"/>
            <a:ext cx="396875" cy="396875"/>
          </a:xfrm>
          <a:prstGeom prst="ellipse">
            <a:avLst/>
          </a:prstGeom>
          <a:solidFill>
            <a:srgbClr val="FF33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506" name="Oval 42"/>
          <p:cNvSpPr>
            <a:spLocks noChangeArrowheads="1"/>
          </p:cNvSpPr>
          <p:nvPr/>
        </p:nvSpPr>
        <p:spPr bwMode="auto">
          <a:xfrm>
            <a:off x="3554413" y="3563938"/>
            <a:ext cx="396875" cy="398462"/>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507" name="Oval 43"/>
          <p:cNvSpPr>
            <a:spLocks noChangeArrowheads="1"/>
          </p:cNvSpPr>
          <p:nvPr/>
        </p:nvSpPr>
        <p:spPr bwMode="auto">
          <a:xfrm>
            <a:off x="4010025" y="3552825"/>
            <a:ext cx="396875" cy="396875"/>
          </a:xfrm>
          <a:prstGeom prst="ellipse">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508" name="Oval 44"/>
          <p:cNvSpPr>
            <a:spLocks noChangeArrowheads="1"/>
          </p:cNvSpPr>
          <p:nvPr/>
        </p:nvSpPr>
        <p:spPr bwMode="auto">
          <a:xfrm>
            <a:off x="4508500" y="3486150"/>
            <a:ext cx="396875" cy="396875"/>
          </a:xfrm>
          <a:prstGeom prst="ellipse">
            <a:avLst/>
          </a:prstGeom>
          <a:solidFill>
            <a:srgbClr val="99FF99"/>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509" name="Oval 45"/>
          <p:cNvSpPr>
            <a:spLocks noChangeArrowheads="1"/>
          </p:cNvSpPr>
          <p:nvPr/>
        </p:nvSpPr>
        <p:spPr bwMode="auto">
          <a:xfrm>
            <a:off x="4984750" y="3484563"/>
            <a:ext cx="396875" cy="396875"/>
          </a:xfrm>
          <a:prstGeom prst="ellipse">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510" name="Oval 46"/>
          <p:cNvSpPr>
            <a:spLocks noChangeArrowheads="1"/>
          </p:cNvSpPr>
          <p:nvPr/>
        </p:nvSpPr>
        <p:spPr bwMode="auto">
          <a:xfrm>
            <a:off x="5461000" y="3246438"/>
            <a:ext cx="474663" cy="476250"/>
          </a:xfrm>
          <a:prstGeom prst="ellipse">
            <a:avLst/>
          </a:prstGeom>
          <a:solidFill>
            <a:srgbClr val="3366FF"/>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511" name="Text Box 47"/>
          <p:cNvSpPr txBox="1">
            <a:spLocks noChangeArrowheads="1"/>
          </p:cNvSpPr>
          <p:nvPr/>
        </p:nvSpPr>
        <p:spPr bwMode="auto">
          <a:xfrm>
            <a:off x="4167188" y="684213"/>
            <a:ext cx="2541587"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512" name="Text Box 48"/>
          <p:cNvSpPr txBox="1">
            <a:spLocks noChangeArrowheads="1"/>
          </p:cNvSpPr>
          <p:nvPr/>
        </p:nvSpPr>
        <p:spPr bwMode="auto">
          <a:xfrm>
            <a:off x="6457950" y="254000"/>
            <a:ext cx="3440113" cy="664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lvl1pPr marL="377825" indent="-376238">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a:solidFill>
                  <a:srgbClr val="000000"/>
                </a:solidFill>
                <a:latin typeface="Arial" charset="0"/>
                <a:ea typeface="ＭＳ Ｐゴシック" charset="0"/>
                <a:cs typeface="DejaVu Sans" charset="0"/>
              </a:defRPr>
            </a:lvl1pPr>
            <a:lvl2pP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a:solidFill>
                  <a:srgbClr val="000000"/>
                </a:solidFill>
                <a:latin typeface="Arial" charset="0"/>
                <a:ea typeface="ＭＳ Ｐゴシック" charset="0"/>
                <a:cs typeface="DejaVu Sans" charset="0"/>
              </a:defRPr>
            </a:lvl2pPr>
            <a:lvl3pP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a:solidFill>
                  <a:srgbClr val="000000"/>
                </a:solidFill>
                <a:latin typeface="Arial" charset="0"/>
                <a:ea typeface="ＭＳ Ｐゴシック" charset="0"/>
                <a:cs typeface="DejaVu Sans" charset="0"/>
              </a:defRPr>
            </a:lvl3pPr>
            <a:lvl4pP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a:solidFill>
                  <a:srgbClr val="000000"/>
                </a:solidFill>
                <a:latin typeface="Arial" charset="0"/>
                <a:ea typeface="ＭＳ Ｐゴシック" charset="0"/>
                <a:cs typeface="DejaVu Sans" charset="0"/>
              </a:defRPr>
            </a:lvl4pPr>
            <a:lvl5pPr>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377825" algn="l"/>
                <a:tab pos="825500" algn="l"/>
                <a:tab pos="1274763" algn="l"/>
                <a:tab pos="1724025"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Lst>
              <a:defRPr>
                <a:solidFill>
                  <a:srgbClr val="000000"/>
                </a:solidFill>
                <a:latin typeface="Arial" charset="0"/>
                <a:ea typeface="ＭＳ Ｐゴシック" charset="0"/>
                <a:cs typeface="DejaVu Sans" charset="0"/>
              </a:defRPr>
            </a:lvl9pPr>
          </a:lstStyle>
          <a:p>
            <a:pPr hangingPunct="1">
              <a:lnSpc>
                <a:spcPct val="100000"/>
              </a:lnSpc>
              <a:spcBef>
                <a:spcPts val="1375"/>
              </a:spcBef>
              <a:buClrTx/>
              <a:buFontTx/>
              <a:buNone/>
            </a:pPr>
            <a:r>
              <a:rPr lang="es-ES" sz="2200"/>
              <a:t> Cada fotosistema contiene carotenos, clorofilas y proteínas. Estas moléculas captan la energía luminosa y la ceden a las moléculas vecinas presentes en cada fotosistema hasta que llega a una molécula de clorofila-a denominada </a:t>
            </a:r>
            <a:r>
              <a:rPr lang="es-ES" sz="2200" b="1"/>
              <a:t>molécula diana</a:t>
            </a:r>
            <a:r>
              <a:rPr lang="es-ES" sz="2200"/>
              <a:t>. </a:t>
            </a:r>
          </a:p>
          <a:p>
            <a:pPr hangingPunct="1">
              <a:lnSpc>
                <a:spcPct val="100000"/>
              </a:lnSpc>
              <a:spcBef>
                <a:spcPts val="1375"/>
              </a:spcBef>
              <a:buClrTx/>
              <a:buFontTx/>
              <a:buNone/>
            </a:pPr>
            <a:r>
              <a:rPr lang="es-ES" sz="2200"/>
              <a:t>Las diferentes sustancias captan luz de diferente longitud de onda. De esta manera, gran parte de la energía luminosa es captada.</a:t>
            </a:r>
          </a:p>
        </p:txBody>
      </p:sp>
      <p:sp>
        <p:nvSpPr>
          <p:cNvPr id="62513" name="AutoShape 49"/>
          <p:cNvSpPr>
            <a:spLocks noChangeArrowheads="1"/>
          </p:cNvSpPr>
          <p:nvPr/>
        </p:nvSpPr>
        <p:spPr bwMode="auto">
          <a:xfrm>
            <a:off x="222250" y="285750"/>
            <a:ext cx="1506538" cy="1509713"/>
          </a:xfrm>
          <a:prstGeom prst="star32">
            <a:avLst>
              <a:gd name="adj" fmla="val 38426"/>
            </a:avLst>
          </a:prstGeom>
          <a:solidFill>
            <a:srgbClr val="FFFF00"/>
          </a:solidFill>
          <a:ln w="936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514" name="Freeform 50"/>
          <p:cNvSpPr>
            <a:spLocks noChangeArrowheads="1"/>
          </p:cNvSpPr>
          <p:nvPr/>
        </p:nvSpPr>
        <p:spPr bwMode="auto">
          <a:xfrm rot="21120000">
            <a:off x="1389063" y="1638300"/>
            <a:ext cx="912812" cy="1122363"/>
          </a:xfrm>
          <a:custGeom>
            <a:avLst/>
            <a:gdLst>
              <a:gd name="T0" fmla="*/ 221 w 998"/>
              <a:gd name="T1" fmla="*/ 0 h 913"/>
              <a:gd name="T2" fmla="*/ 240 w 998"/>
              <a:gd name="T3" fmla="*/ 58 h 913"/>
              <a:gd name="T4" fmla="*/ 363 w 998"/>
              <a:gd name="T5" fmla="*/ 369 h 913"/>
              <a:gd name="T6" fmla="*/ 572 w 998"/>
              <a:gd name="T7" fmla="*/ 429 h 913"/>
              <a:gd name="T8" fmla="*/ 621 w 998"/>
              <a:gd name="T9" fmla="*/ 644 h 913"/>
              <a:gd name="T10" fmla="*/ 817 w 998"/>
              <a:gd name="T11" fmla="*/ 777 h 913"/>
              <a:gd name="T12" fmla="*/ 817 w 998"/>
              <a:gd name="T13" fmla="*/ 686 h 913"/>
              <a:gd name="T14" fmla="*/ 998 w 998"/>
              <a:gd name="T15" fmla="*/ 867 h 913"/>
              <a:gd name="T16" fmla="*/ 726 w 998"/>
              <a:gd name="T17" fmla="*/ 913 h 913"/>
              <a:gd name="T18" fmla="*/ 817 w 998"/>
              <a:gd name="T19" fmla="*/ 822 h 913"/>
              <a:gd name="T20" fmla="*/ 543 w 998"/>
              <a:gd name="T21" fmla="*/ 712 h 913"/>
              <a:gd name="T22" fmla="*/ 485 w 998"/>
              <a:gd name="T23" fmla="*/ 517 h 913"/>
              <a:gd name="T24" fmla="*/ 250 w 998"/>
              <a:gd name="T25" fmla="*/ 410 h 913"/>
              <a:gd name="T26" fmla="*/ 0 w 998"/>
              <a:gd name="T27" fmla="*/ 142 h 913"/>
              <a:gd name="T28" fmla="*/ 182 w 998"/>
              <a:gd name="T29" fmla="*/ 187 h 913"/>
              <a:gd name="T30" fmla="*/ 221 w 998"/>
              <a:gd name="T31" fmla="*/ 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98" h="913">
                <a:moveTo>
                  <a:pt x="221" y="0"/>
                </a:moveTo>
                <a:cubicBezTo>
                  <a:pt x="232" y="53"/>
                  <a:pt x="219" y="37"/>
                  <a:pt x="240" y="58"/>
                </a:cubicBezTo>
                <a:lnTo>
                  <a:pt x="363" y="369"/>
                </a:lnTo>
                <a:lnTo>
                  <a:pt x="572" y="429"/>
                </a:lnTo>
                <a:lnTo>
                  <a:pt x="621" y="644"/>
                </a:lnTo>
                <a:lnTo>
                  <a:pt x="817" y="777"/>
                </a:lnTo>
                <a:lnTo>
                  <a:pt x="817" y="686"/>
                </a:lnTo>
                <a:lnTo>
                  <a:pt x="998" y="867"/>
                </a:lnTo>
                <a:lnTo>
                  <a:pt x="726" y="913"/>
                </a:lnTo>
                <a:lnTo>
                  <a:pt x="817" y="822"/>
                </a:lnTo>
                <a:lnTo>
                  <a:pt x="543" y="712"/>
                </a:lnTo>
                <a:lnTo>
                  <a:pt x="485" y="517"/>
                </a:lnTo>
                <a:lnTo>
                  <a:pt x="250" y="410"/>
                </a:lnTo>
                <a:lnTo>
                  <a:pt x="0" y="142"/>
                </a:lnTo>
                <a:lnTo>
                  <a:pt x="182" y="187"/>
                </a:lnTo>
                <a:lnTo>
                  <a:pt x="221" y="0"/>
                </a:lnTo>
                <a:close/>
              </a:path>
            </a:pathLst>
          </a:custGeom>
          <a:solidFill>
            <a:srgbClr val="FFFF00"/>
          </a:solidFill>
          <a:ln w="936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62515" name="Line 51"/>
          <p:cNvSpPr>
            <a:spLocks noChangeShapeType="1"/>
          </p:cNvSpPr>
          <p:nvPr/>
        </p:nvSpPr>
        <p:spPr bwMode="auto">
          <a:xfrm>
            <a:off x="5997575" y="3570288"/>
            <a:ext cx="922338" cy="906462"/>
          </a:xfrm>
          <a:prstGeom prst="line">
            <a:avLst/>
          </a:prstGeom>
          <a:noFill/>
          <a:ln w="9360">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s-ES"/>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mph" presetSubtype="2" repeatCount="indefinite" fill="hold" nodeType="clickEffect">
                                  <p:stCondLst>
                                    <p:cond delay="0"/>
                                  </p:stCondLst>
                                  <p:childTnLst>
                                    <p:animClr clrSpc="rgb" dir="cw">
                                      <p:cBhvr additive="repl">
                                        <p:cTn id="6" dur="1000" fill="hold" masterRel="sameClick"/>
                                        <p:tgtEl>
                                          <p:spTgt spid="62493"/>
                                        </p:tgtEl>
                                        <p:attrNameLst>
                                          <p:attrName>fillColor</p:attrName>
                                        </p:attrNameLst>
                                      </p:cBhvr>
                                      <p:to>
                                        <a:srgbClr val="0033CC"/>
                                      </p:to>
                                    </p:animClr>
                                    <p:set>
                                      <p:cBhvr additive="repl">
                                        <p:cTn id="7" dur="1000" fill="hold"/>
                                        <p:tgtEl>
                                          <p:spTgt spid="62493"/>
                                        </p:tgtEl>
                                        <p:attrNameLst>
                                          <p:attrName>fill.type</p:attrName>
                                        </p:attrNameLst>
                                      </p:cBhvr>
                                      <p:to>
                                        <p:strVal val="solid"/>
                                      </p:to>
                                    </p:set>
                                  </p:childTnLst>
                                </p:cTn>
                              </p:par>
                            </p:childTnLst>
                          </p:cTn>
                        </p:par>
                        <p:par>
                          <p:cTn id="8" fill="hold" nodeType="afterGroup">
                            <p:stCondLst>
                              <p:cond delay="0"/>
                            </p:stCondLst>
                            <p:childTnLst>
                              <p:par>
                                <p:cTn id="9" presetID="1" presetClass="emph" presetSubtype="2" repeatCount="indefinite" fill="hold" nodeType="afterEffect">
                                  <p:stCondLst>
                                    <p:cond delay="0"/>
                                  </p:stCondLst>
                                  <p:childTnLst>
                                    <p:animClr clrSpc="rgb" dir="cw">
                                      <p:cBhvr additive="repl">
                                        <p:cTn id="10" dur="1000" fill="hold" masterRel="sameClick"/>
                                        <p:tgtEl>
                                          <p:spTgt spid="62505"/>
                                        </p:tgtEl>
                                        <p:attrNameLst>
                                          <p:attrName>fillColor</p:attrName>
                                        </p:attrNameLst>
                                      </p:cBhvr>
                                      <p:to>
                                        <a:srgbClr val="0033CC"/>
                                      </p:to>
                                    </p:animClr>
                                    <p:set>
                                      <p:cBhvr additive="repl">
                                        <p:cTn id="11" dur="1000" fill="hold"/>
                                        <p:tgtEl>
                                          <p:spTgt spid="62505"/>
                                        </p:tgtEl>
                                        <p:attrNameLst>
                                          <p:attrName>fill.type</p:attrName>
                                        </p:attrNameLst>
                                      </p:cBhvr>
                                      <p:to>
                                        <p:strVal val="solid"/>
                                      </p:to>
                                    </p:set>
                                  </p:childTnLst>
                                </p:cTn>
                              </p:par>
                            </p:childTnLst>
                          </p:cTn>
                        </p:par>
                        <p:par>
                          <p:cTn id="12" fill="hold" nodeType="afterGroup">
                            <p:stCondLst>
                              <p:cond delay="0"/>
                            </p:stCondLst>
                            <p:childTnLst>
                              <p:par>
                                <p:cTn id="13" presetID="1" presetClass="emph" presetSubtype="2" repeatCount="indefinite" fill="hold" nodeType="afterEffect">
                                  <p:stCondLst>
                                    <p:cond delay="0"/>
                                  </p:stCondLst>
                                  <p:childTnLst>
                                    <p:animClr clrSpc="rgb" dir="cw">
                                      <p:cBhvr additive="repl">
                                        <p:cTn id="14" dur="1000" fill="hold" masterRel="sameClick"/>
                                        <p:tgtEl>
                                          <p:spTgt spid="62506"/>
                                        </p:tgtEl>
                                        <p:attrNameLst>
                                          <p:attrName>fillColor</p:attrName>
                                        </p:attrNameLst>
                                      </p:cBhvr>
                                      <p:to>
                                        <a:srgbClr val="0033CC"/>
                                      </p:to>
                                    </p:animClr>
                                    <p:set>
                                      <p:cBhvr additive="repl">
                                        <p:cTn id="15" dur="1000" fill="hold"/>
                                        <p:tgtEl>
                                          <p:spTgt spid="62506"/>
                                        </p:tgtEl>
                                        <p:attrNameLst>
                                          <p:attrName>fill.type</p:attrName>
                                        </p:attrNameLst>
                                      </p:cBhvr>
                                      <p:to>
                                        <p:strVal val="solid"/>
                                      </p:to>
                                    </p:set>
                                  </p:childTnLst>
                                </p:cTn>
                              </p:par>
                            </p:childTnLst>
                          </p:cTn>
                        </p:par>
                        <p:par>
                          <p:cTn id="16" fill="hold" nodeType="afterGroup">
                            <p:stCondLst>
                              <p:cond delay="0"/>
                            </p:stCondLst>
                            <p:childTnLst>
                              <p:par>
                                <p:cTn id="17" presetID="1" presetClass="emph" presetSubtype="2" repeatCount="indefinite" fill="hold" nodeType="afterEffect">
                                  <p:stCondLst>
                                    <p:cond delay="0"/>
                                  </p:stCondLst>
                                  <p:childTnLst>
                                    <p:animClr clrSpc="rgb" dir="cw">
                                      <p:cBhvr additive="repl">
                                        <p:cTn id="18" dur="1000" fill="hold" masterRel="sameClick"/>
                                        <p:tgtEl>
                                          <p:spTgt spid="62507"/>
                                        </p:tgtEl>
                                        <p:attrNameLst>
                                          <p:attrName>fillColor</p:attrName>
                                        </p:attrNameLst>
                                      </p:cBhvr>
                                      <p:to>
                                        <a:srgbClr val="0033CC"/>
                                      </p:to>
                                    </p:animClr>
                                    <p:set>
                                      <p:cBhvr additive="repl">
                                        <p:cTn id="19" dur="1000" fill="hold"/>
                                        <p:tgtEl>
                                          <p:spTgt spid="62507"/>
                                        </p:tgtEl>
                                        <p:attrNameLst>
                                          <p:attrName>fill.type</p:attrName>
                                        </p:attrNameLst>
                                      </p:cBhvr>
                                      <p:to>
                                        <p:strVal val="solid"/>
                                      </p:to>
                                    </p:set>
                                  </p:childTnLst>
                                </p:cTn>
                              </p:par>
                            </p:childTnLst>
                          </p:cTn>
                        </p:par>
                        <p:par>
                          <p:cTn id="20" fill="hold" nodeType="afterGroup">
                            <p:stCondLst>
                              <p:cond delay="0"/>
                            </p:stCondLst>
                            <p:childTnLst>
                              <p:par>
                                <p:cTn id="21" presetID="1" presetClass="emph" presetSubtype="2" repeatCount="indefinite" fill="hold" nodeType="afterEffect">
                                  <p:stCondLst>
                                    <p:cond delay="0"/>
                                  </p:stCondLst>
                                  <p:childTnLst>
                                    <p:animClr clrSpc="rgb" dir="cw">
                                      <p:cBhvr additive="repl">
                                        <p:cTn id="22" dur="1000" fill="hold" masterRel="sameClick"/>
                                        <p:tgtEl>
                                          <p:spTgt spid="62508"/>
                                        </p:tgtEl>
                                        <p:attrNameLst>
                                          <p:attrName>fillColor</p:attrName>
                                        </p:attrNameLst>
                                      </p:cBhvr>
                                      <p:to>
                                        <a:srgbClr val="0033CC"/>
                                      </p:to>
                                    </p:animClr>
                                    <p:set>
                                      <p:cBhvr additive="repl">
                                        <p:cTn id="23" dur="1000" fill="hold"/>
                                        <p:tgtEl>
                                          <p:spTgt spid="62508"/>
                                        </p:tgtEl>
                                        <p:attrNameLst>
                                          <p:attrName>fill.type</p:attrName>
                                        </p:attrNameLst>
                                      </p:cBhvr>
                                      <p:to>
                                        <p:strVal val="solid"/>
                                      </p:to>
                                    </p:set>
                                  </p:childTnLst>
                                </p:cTn>
                              </p:par>
                            </p:childTnLst>
                          </p:cTn>
                        </p:par>
                        <p:par>
                          <p:cTn id="24" fill="hold" nodeType="afterGroup">
                            <p:stCondLst>
                              <p:cond delay="0"/>
                            </p:stCondLst>
                            <p:childTnLst>
                              <p:par>
                                <p:cTn id="25" presetID="1" presetClass="emph" presetSubtype="2" repeatCount="indefinite" fill="hold" nodeType="afterEffect">
                                  <p:stCondLst>
                                    <p:cond delay="0"/>
                                  </p:stCondLst>
                                  <p:childTnLst>
                                    <p:animClr clrSpc="rgb" dir="cw">
                                      <p:cBhvr additive="repl">
                                        <p:cTn id="26" dur="1000" fill="hold" masterRel="sameClick"/>
                                        <p:tgtEl>
                                          <p:spTgt spid="62509"/>
                                        </p:tgtEl>
                                        <p:attrNameLst>
                                          <p:attrName>fillColor</p:attrName>
                                        </p:attrNameLst>
                                      </p:cBhvr>
                                      <p:to>
                                        <a:srgbClr val="0033CC"/>
                                      </p:to>
                                    </p:animClr>
                                    <p:set>
                                      <p:cBhvr additive="repl">
                                        <p:cTn id="27" dur="1000" fill="hold"/>
                                        <p:tgtEl>
                                          <p:spTgt spid="62509"/>
                                        </p:tgtEl>
                                        <p:attrNameLst>
                                          <p:attrName>fill.type</p:attrName>
                                        </p:attrNameLst>
                                      </p:cBhvr>
                                      <p:to>
                                        <p:strVal val="solid"/>
                                      </p:to>
                                    </p:set>
                                  </p:childTnLst>
                                </p:cTn>
                              </p:par>
                            </p:childTnLst>
                          </p:cTn>
                        </p:par>
                        <p:par>
                          <p:cTn id="28" fill="hold" nodeType="afterGroup">
                            <p:stCondLst>
                              <p:cond delay="0"/>
                            </p:stCondLst>
                            <p:childTnLst>
                              <p:par>
                                <p:cTn id="29" presetID="1" presetClass="emph" presetSubtype="2" repeatCount="indefinite" fill="hold" nodeType="afterEffect">
                                  <p:stCondLst>
                                    <p:cond delay="0"/>
                                  </p:stCondLst>
                                  <p:childTnLst>
                                    <p:animClr clrSpc="rgb" dir="cw">
                                      <p:cBhvr additive="repl">
                                        <p:cTn id="30" dur="1000" fill="hold" masterRel="sameClick"/>
                                        <p:tgtEl>
                                          <p:spTgt spid="62510"/>
                                        </p:tgtEl>
                                        <p:attrNameLst>
                                          <p:attrName>fillColor</p:attrName>
                                        </p:attrNameLst>
                                      </p:cBhvr>
                                      <p:to>
                                        <a:srgbClr val="0033CC"/>
                                      </p:to>
                                    </p:animClr>
                                    <p:set>
                                      <p:cBhvr additive="repl">
                                        <p:cTn id="31" dur="1000" fill="hold"/>
                                        <p:tgtEl>
                                          <p:spTgt spid="62510"/>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5" presetClass="emph" repeatCount="indefinite" fill="hold" grpId="0" nodeType="clickEffect">
                                  <p:stCondLst>
                                    <p:cond delay="0"/>
                                  </p:stCondLst>
                                  <p:childTnLst>
                                    <p:anim calcmode="discrete" valueType="num">
                                      <p:cBhvr additive="repl">
                                        <p:cTn id="35" dur="1000" fill="hold"/>
                                        <p:tgtEl>
                                          <p:spTgt spid="62513"/>
                                        </p:tgtEl>
                                        <p:attrNameLst>
                                          <p:attrName>style.visibility</p:attrName>
                                        </p:attrNameLst>
                                      </p:cBhvr>
                                      <p:tavLst>
                                        <p:tav tm="50000">
                                          <p:val>
                                            <p:strVal val="hidden"/>
                                          </p:val>
                                        </p:tav>
                                        <p:tav>
                                          <p:val>
                                            <p:strVal val="visible"/>
                                          </p:val>
                                        </p:tav>
                                      </p:tavLst>
                                    </p:anim>
                                  </p:childTnLst>
                                </p:cTn>
                              </p:par>
                              <p:par>
                                <p:cTn id="36" presetID="1" presetClass="emph" presetSubtype="10" repeatCount="indefinite" fill="hold" nodeType="withEffect">
                                  <p:stCondLst>
                                    <p:cond delay="0"/>
                                  </p:stCondLst>
                                  <p:childTnLst>
                                    <p:animClr clrSpc="rgb" dir="cw">
                                      <p:cBhvr additive="repl">
                                        <p:cTn id="37" dur="2000" fill="hold" masterRel="sameClick"/>
                                        <p:tgtEl>
                                          <p:spTgt spid="62514"/>
                                        </p:tgtEl>
                                        <p:attrNameLst>
                                          <p:attrName>fillColor</p:attrName>
                                        </p:attrNameLst>
                                      </p:cBhvr>
                                      <p:to>
                                        <a:srgbClr val="0033CC"/>
                                      </p:to>
                                    </p:animClr>
                                    <p:set>
                                      <p:cBhvr additive="repl">
                                        <p:cTn id="38" dur="2000" fill="hold"/>
                                        <p:tgtEl>
                                          <p:spTgt spid="625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1187450"/>
            <a:ext cx="6232525" cy="5618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4"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23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643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89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8920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5495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659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4340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17737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71682"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FASES</a:t>
            </a:r>
          </a:p>
        </p:txBody>
      </p:sp>
      <p:sp>
        <p:nvSpPr>
          <p:cNvPr id="71683" name="Text Box 3"/>
          <p:cNvSpPr txBox="1">
            <a:spLocks noChangeArrowheads="1"/>
          </p:cNvSpPr>
          <p:nvPr/>
        </p:nvSpPr>
        <p:spPr bwMode="auto">
          <a:xfrm>
            <a:off x="2016125" y="2555875"/>
            <a:ext cx="6048375"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1pPr>
            <a:lvl2pPr marL="741363" indent="-28416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2pPr>
            <a:lvl3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3pPr>
            <a:lvl4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4pPr>
            <a:lvl5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9pPr>
          </a:lstStyle>
          <a:p>
            <a:pPr lvl="1" algn="just">
              <a:lnSpc>
                <a:spcPct val="103000"/>
              </a:lnSpc>
              <a:spcBef>
                <a:spcPts val="2000"/>
              </a:spcBef>
              <a:buFont typeface="Arial" charset="0"/>
              <a:buChar char="-"/>
            </a:pPr>
            <a:r>
              <a:rPr lang="es-ES" sz="2600" b="1">
                <a:solidFill>
                  <a:srgbClr val="808080"/>
                </a:solidFill>
              </a:rPr>
              <a:t>FASE LUMINOSA</a:t>
            </a:r>
          </a:p>
          <a:p>
            <a:pPr lvl="1" algn="just">
              <a:lnSpc>
                <a:spcPct val="103000"/>
              </a:lnSpc>
              <a:spcBef>
                <a:spcPts val="2000"/>
              </a:spcBef>
              <a:buFont typeface="Arial" charset="0"/>
              <a:buChar char="-"/>
            </a:pPr>
            <a:r>
              <a:rPr lang="es-ES" sz="2600" b="1"/>
              <a:t>FASE OSCURA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763" y="1908175"/>
            <a:ext cx="7272337" cy="5584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2706"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72707"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FASES</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9218"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TIPOS</a:t>
            </a:r>
          </a:p>
        </p:txBody>
      </p:sp>
      <p:sp>
        <p:nvSpPr>
          <p:cNvPr id="9219" name="Text Box 3"/>
          <p:cNvSpPr txBox="1">
            <a:spLocks noChangeArrowheads="1"/>
          </p:cNvSpPr>
          <p:nvPr/>
        </p:nvSpPr>
        <p:spPr bwMode="auto">
          <a:xfrm>
            <a:off x="2016125" y="2555875"/>
            <a:ext cx="6048375"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1pPr>
            <a:lvl2pPr marL="741363" indent="-28416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2pPr>
            <a:lvl3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3pPr>
            <a:lvl4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4pPr>
            <a:lvl5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9pPr>
          </a:lstStyle>
          <a:p>
            <a:pPr lvl="1" algn="just">
              <a:lnSpc>
                <a:spcPct val="103000"/>
              </a:lnSpc>
              <a:spcBef>
                <a:spcPts val="2000"/>
              </a:spcBef>
              <a:buFont typeface="Arial" charset="0"/>
              <a:buChar char="-"/>
            </a:pPr>
            <a:r>
              <a:rPr lang="es-ES" sz="2600" b="1"/>
              <a:t>FOTOSÍNTESIS</a:t>
            </a:r>
          </a:p>
          <a:p>
            <a:pPr lvl="1" algn="just">
              <a:lnSpc>
                <a:spcPct val="103000"/>
              </a:lnSpc>
              <a:spcBef>
                <a:spcPts val="2000"/>
              </a:spcBef>
              <a:buFont typeface="Arial" charset="0"/>
              <a:buChar char="-"/>
            </a:pPr>
            <a:r>
              <a:rPr lang="es-ES" sz="2600" b="1"/>
              <a:t>QUIMIOSÍNTESIS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73730"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73731" name="Text Box 3"/>
          <p:cNvSpPr txBox="1">
            <a:spLocks noChangeArrowheads="1"/>
          </p:cNvSpPr>
          <p:nvPr/>
        </p:nvSpPr>
        <p:spPr bwMode="auto">
          <a:xfrm>
            <a:off x="287338" y="1692275"/>
            <a:ext cx="9217025" cy="591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ClrTx/>
              <a:buFontTx/>
              <a:buNone/>
            </a:pPr>
            <a:r>
              <a:rPr lang="es-ES" sz="2400"/>
              <a:t>Como consecuencia de la fase luminosa, En el estroma de los cloroplastos hay grandes cantidades de ATP y NADPH + H</a:t>
            </a:r>
            <a:r>
              <a:rPr lang="es-ES" sz="2400" baseline="30000"/>
              <a:t>+</a:t>
            </a:r>
            <a:r>
              <a:rPr lang="es-ES" sz="2400"/>
              <a:t>, metabolitos que se van a utilizar en la síntesis de compuestos orgánicos. </a:t>
            </a:r>
          </a:p>
          <a:p>
            <a:pPr algn="just">
              <a:lnSpc>
                <a:spcPct val="103000"/>
              </a:lnSpc>
              <a:spcBef>
                <a:spcPts val="2000"/>
              </a:spcBef>
              <a:buClrTx/>
              <a:buFontTx/>
              <a:buNone/>
            </a:pPr>
            <a:r>
              <a:rPr lang="es-ES" sz="2400"/>
              <a:t>Esta fase recibe el nombre de Fase Oscura porque en ella no se necesita directamente la luz, sino únicamente las sustancias que se producen en la fase luminosa. </a:t>
            </a:r>
          </a:p>
          <a:p>
            <a:pPr algn="just">
              <a:lnSpc>
                <a:spcPct val="103000"/>
              </a:lnSpc>
              <a:spcBef>
                <a:spcPts val="2000"/>
              </a:spcBef>
              <a:buClrTx/>
              <a:buFontTx/>
              <a:buNone/>
            </a:pPr>
            <a:r>
              <a:rPr lang="es-ES" sz="2400"/>
              <a:t>Durante la fase oscura se dan, fundamentalmente, dos procesos distintos:</a:t>
            </a:r>
          </a:p>
          <a:p>
            <a:pPr algn="just">
              <a:lnSpc>
                <a:spcPct val="103000"/>
              </a:lnSpc>
              <a:spcBef>
                <a:spcPts val="2000"/>
              </a:spcBef>
              <a:buClrTx/>
              <a:buFontTx/>
              <a:buNone/>
            </a:pPr>
            <a:r>
              <a:rPr lang="es-ES" sz="2400"/>
              <a:t>-Síntesis de glucosa </a:t>
            </a:r>
            <a:r>
              <a:rPr lang="es-ES" sz="2000"/>
              <a:t>mediante la incorporación del CO</a:t>
            </a:r>
            <a:r>
              <a:rPr lang="es-ES" sz="2000" baseline="-25000"/>
              <a:t>2</a:t>
            </a:r>
            <a:r>
              <a:rPr lang="es-ES" sz="2000"/>
              <a:t> a las cadenas carbonadas y su reducción, </a:t>
            </a:r>
            <a:r>
              <a:rPr lang="es-ES" sz="2000" b="1"/>
              <a:t>ciclo de Calvin</a:t>
            </a:r>
            <a:r>
              <a:rPr lang="es-ES" sz="2000"/>
              <a:t> propiamente dicho.</a:t>
            </a:r>
          </a:p>
          <a:p>
            <a:pPr algn="just">
              <a:lnSpc>
                <a:spcPct val="103000"/>
              </a:lnSpc>
              <a:spcBef>
                <a:spcPts val="2000"/>
              </a:spcBef>
              <a:buClrTx/>
              <a:buFontTx/>
              <a:buNone/>
            </a:pPr>
            <a:r>
              <a:rPr lang="es-ES" sz="2400"/>
              <a:t>- Reducción de los nitratos y de otras sustancias inorgánicas, </a:t>
            </a:r>
            <a:r>
              <a:rPr lang="es-ES" sz="2000"/>
              <a:t>base de la síntesis de los aminoácidos y de otros compuestos orgánicos.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74754"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74755" name="Text Box 3"/>
          <p:cNvSpPr txBox="1">
            <a:spLocks noChangeArrowheads="1"/>
          </p:cNvSpPr>
          <p:nvPr/>
        </p:nvSpPr>
        <p:spPr bwMode="auto">
          <a:xfrm>
            <a:off x="2016125" y="2555875"/>
            <a:ext cx="6048375"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1pPr>
            <a:lvl2pPr marL="741363" indent="-28416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2pPr>
            <a:lvl3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3pPr>
            <a:lvl4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4pPr>
            <a:lvl5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9pPr>
          </a:lstStyle>
          <a:p>
            <a:pPr lvl="1" algn="just">
              <a:lnSpc>
                <a:spcPct val="103000"/>
              </a:lnSpc>
              <a:spcBef>
                <a:spcPts val="2000"/>
              </a:spcBef>
              <a:buFont typeface="Arial" charset="0"/>
              <a:buChar char="-"/>
            </a:pPr>
            <a:r>
              <a:rPr lang="es-ES" sz="2600" b="1"/>
              <a:t>CICLO DE CALVIN</a:t>
            </a:r>
          </a:p>
          <a:p>
            <a:pPr lvl="1" algn="just">
              <a:lnSpc>
                <a:spcPct val="103000"/>
              </a:lnSpc>
              <a:spcBef>
                <a:spcPts val="2000"/>
              </a:spcBef>
              <a:buFont typeface="Arial" charset="0"/>
              <a:buChar char="-"/>
            </a:pPr>
            <a:r>
              <a:rPr lang="es-ES" sz="2600" b="1">
                <a:solidFill>
                  <a:srgbClr val="808080"/>
                </a:solidFill>
              </a:rPr>
              <a:t>REDUCCIÓN DE NITRATOS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75778"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75779" name="Text Box 3"/>
          <p:cNvSpPr txBox="1">
            <a:spLocks noChangeArrowheads="1"/>
          </p:cNvSpPr>
          <p:nvPr/>
        </p:nvSpPr>
        <p:spPr bwMode="auto">
          <a:xfrm>
            <a:off x="288925" y="1619250"/>
            <a:ext cx="21875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CICLO DE CALVIN</a:t>
            </a:r>
          </a:p>
        </p:txBody>
      </p:sp>
      <p:sp>
        <p:nvSpPr>
          <p:cNvPr id="75780" name="Text Box 4"/>
          <p:cNvSpPr txBox="1">
            <a:spLocks noChangeArrowheads="1"/>
          </p:cNvSpPr>
          <p:nvPr/>
        </p:nvSpPr>
        <p:spPr bwMode="auto">
          <a:xfrm>
            <a:off x="287338" y="2124075"/>
            <a:ext cx="9505950" cy="260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ClrTx/>
              <a:buFontTx/>
              <a:buNone/>
            </a:pPr>
            <a:r>
              <a:rPr lang="es-ES" sz="2400"/>
              <a:t> En el ciclo de Calvin se integran y convierten moléculas inorgánicas de dióxido de carbono en moléculas orgánicas sencillas a partir de las cuales se formará el resto de los compuestos bioquímicos que constituyen los seres vivos. Este proceso también se puede, por tanto, denominar como de asimilación del carbono.</a:t>
            </a:r>
          </a:p>
          <a:p>
            <a:pPr algn="just">
              <a:lnSpc>
                <a:spcPct val="103000"/>
              </a:lnSpc>
              <a:spcBef>
                <a:spcPts val="2000"/>
              </a:spcBef>
              <a:buClrTx/>
              <a:buFontTx/>
              <a:buNone/>
            </a:pPr>
            <a:r>
              <a:rPr lang="es-ES" sz="2400"/>
              <a:t>Consta de tres fases:</a:t>
            </a:r>
          </a:p>
        </p:txBody>
      </p:sp>
      <p:sp>
        <p:nvSpPr>
          <p:cNvPr id="75781" name="Text Box 5"/>
          <p:cNvSpPr txBox="1">
            <a:spLocks noChangeArrowheads="1"/>
          </p:cNvSpPr>
          <p:nvPr/>
        </p:nvSpPr>
        <p:spPr bwMode="auto">
          <a:xfrm>
            <a:off x="431800" y="4716463"/>
            <a:ext cx="9648825"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nSpc>
                <a:spcPct val="113000"/>
              </a:lnSpc>
              <a:spcBef>
                <a:spcPts val="1500"/>
              </a:spcBef>
              <a:buFont typeface="Times New Roman" charset="0"/>
              <a:buChar char="•"/>
            </a:pPr>
            <a:r>
              <a:rPr lang="es-ES" sz="2400" b="1"/>
              <a:t> Fijación del CO</a:t>
            </a:r>
            <a:r>
              <a:rPr lang="es-ES" sz="2400" b="1" baseline="-25000"/>
              <a:t>2</a:t>
            </a:r>
          </a:p>
          <a:p>
            <a:pPr>
              <a:lnSpc>
                <a:spcPct val="113000"/>
              </a:lnSpc>
              <a:spcBef>
                <a:spcPts val="1500"/>
              </a:spcBef>
              <a:buFont typeface="Times New Roman" charset="0"/>
              <a:buChar char="•"/>
            </a:pPr>
            <a:r>
              <a:rPr lang="es-ES" sz="2400" b="1" baseline="-25000"/>
              <a:t> </a:t>
            </a:r>
            <a:r>
              <a:rPr lang="es-ES" sz="2400" b="1"/>
              <a:t>Reducción del átomo de carbono procedente del CO</a:t>
            </a:r>
            <a:r>
              <a:rPr lang="es-ES" sz="2400" b="1" baseline="-25000"/>
              <a:t>2 </a:t>
            </a:r>
          </a:p>
          <a:p>
            <a:pPr>
              <a:lnSpc>
                <a:spcPct val="113000"/>
              </a:lnSpc>
              <a:spcBef>
                <a:spcPts val="1500"/>
              </a:spcBef>
              <a:buFont typeface="Times New Roman" charset="0"/>
              <a:buChar char="•"/>
            </a:pPr>
            <a:r>
              <a:rPr lang="es-ES" sz="2400" b="1"/>
              <a:t> Regeneración de la ribulosa-1,5-difosfato.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76802"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76803" name="Text Box 3"/>
          <p:cNvSpPr txBox="1">
            <a:spLocks noChangeArrowheads="1"/>
          </p:cNvSpPr>
          <p:nvPr/>
        </p:nvSpPr>
        <p:spPr bwMode="auto">
          <a:xfrm>
            <a:off x="288925" y="1619250"/>
            <a:ext cx="21875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CICLO DE CALVIN</a:t>
            </a:r>
          </a:p>
        </p:txBody>
      </p:sp>
      <p:sp>
        <p:nvSpPr>
          <p:cNvPr id="76804" name="Text Box 4"/>
          <p:cNvSpPr txBox="1">
            <a:spLocks noChangeArrowheads="1"/>
          </p:cNvSpPr>
          <p:nvPr/>
        </p:nvSpPr>
        <p:spPr bwMode="auto">
          <a:xfrm>
            <a:off x="431800" y="4229100"/>
            <a:ext cx="9648825" cy="314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nSpc>
                <a:spcPct val="113000"/>
              </a:lnSpc>
              <a:spcBef>
                <a:spcPts val="1500"/>
              </a:spcBef>
              <a:buFont typeface="Times New Roman" charset="0"/>
              <a:buChar char="•"/>
            </a:pPr>
            <a:r>
              <a:rPr lang="es-ES" sz="2400" b="1"/>
              <a:t> Fijación del CO</a:t>
            </a:r>
            <a:r>
              <a:rPr lang="es-ES" sz="2400" b="1" baseline="-25000"/>
              <a:t>2</a:t>
            </a:r>
          </a:p>
          <a:p>
            <a:pPr>
              <a:lnSpc>
                <a:spcPct val="113000"/>
              </a:lnSpc>
              <a:spcBef>
                <a:spcPts val="1500"/>
              </a:spcBef>
              <a:buFont typeface="Times New Roman" charset="0"/>
              <a:buChar char="•"/>
            </a:pPr>
            <a:r>
              <a:rPr lang="es-ES" sz="2400" b="1" baseline="-25000">
                <a:solidFill>
                  <a:srgbClr val="808080"/>
                </a:solidFill>
              </a:rPr>
              <a:t> </a:t>
            </a:r>
            <a:r>
              <a:rPr lang="es-ES" sz="2400" b="1">
                <a:solidFill>
                  <a:srgbClr val="808080"/>
                </a:solidFill>
              </a:rPr>
              <a:t>Reducción del átomo de carbono procedente del CO</a:t>
            </a:r>
            <a:r>
              <a:rPr lang="es-ES" sz="2400" b="1" baseline="-25000">
                <a:solidFill>
                  <a:srgbClr val="808080"/>
                </a:solidFill>
              </a:rPr>
              <a:t>2 </a:t>
            </a:r>
          </a:p>
          <a:p>
            <a:pPr>
              <a:lnSpc>
                <a:spcPct val="113000"/>
              </a:lnSpc>
              <a:spcBef>
                <a:spcPts val="1500"/>
              </a:spcBef>
              <a:buFont typeface="Times New Roman" charset="0"/>
              <a:buChar char="•"/>
            </a:pPr>
            <a:r>
              <a:rPr lang="es-ES" sz="2400" b="1">
                <a:solidFill>
                  <a:srgbClr val="808080"/>
                </a:solidFill>
              </a:rPr>
              <a:t> Regeneración de la ribulosa-1,5-difosfato.</a:t>
            </a:r>
          </a:p>
          <a:p>
            <a:pPr>
              <a:lnSpc>
                <a:spcPct val="113000"/>
              </a:lnSpc>
              <a:spcBef>
                <a:spcPts val="1500"/>
              </a:spcBef>
              <a:buClrTx/>
              <a:buFontTx/>
              <a:buNone/>
            </a:pPr>
            <a:endParaRPr lang="es-ES" sz="2400" baseline="-25000">
              <a:solidFill>
                <a:srgbClr val="808080"/>
              </a:solidFill>
            </a:endParaRPr>
          </a:p>
          <a:p>
            <a:pPr>
              <a:lnSpc>
                <a:spcPct val="113000"/>
              </a:lnSpc>
              <a:spcBef>
                <a:spcPts val="1500"/>
              </a:spcBef>
              <a:buClrTx/>
              <a:buFontTx/>
              <a:buNone/>
            </a:pPr>
            <a:endParaRPr lang="es-ES" sz="2400" baseline="-25000">
              <a:solidFill>
                <a:srgbClr val="80808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77826"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77827" name="Text Box 3"/>
          <p:cNvSpPr txBox="1">
            <a:spLocks noChangeArrowheads="1"/>
          </p:cNvSpPr>
          <p:nvPr/>
        </p:nvSpPr>
        <p:spPr bwMode="auto">
          <a:xfrm>
            <a:off x="288925" y="1619250"/>
            <a:ext cx="52736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CICLO DE CALVIN – FIJACIÓN DEL CARBONO</a:t>
            </a:r>
          </a:p>
        </p:txBody>
      </p:sp>
      <p:sp>
        <p:nvSpPr>
          <p:cNvPr id="77828" name="Text Box 4"/>
          <p:cNvSpPr txBox="1">
            <a:spLocks noChangeArrowheads="1"/>
          </p:cNvSpPr>
          <p:nvPr/>
        </p:nvSpPr>
        <p:spPr bwMode="auto">
          <a:xfrm>
            <a:off x="287338" y="2124075"/>
            <a:ext cx="9505950" cy="380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just">
              <a:lnSpc>
                <a:spcPct val="113000"/>
              </a:lnSpc>
              <a:spcBef>
                <a:spcPts val="2000"/>
              </a:spcBef>
              <a:buFont typeface="Arial" charset="0"/>
              <a:buChar char="-"/>
            </a:pPr>
            <a:r>
              <a:rPr lang="es-ES" sz="2400"/>
              <a:t> INCORPORACIÓN DEL ÁTOMO DE CARBONO PROCEDENTE DEL CO</a:t>
            </a:r>
            <a:r>
              <a:rPr lang="es-ES" sz="2400" baseline="-25000"/>
              <a:t>2</a:t>
            </a:r>
            <a:r>
              <a:rPr lang="es-ES" sz="2400"/>
              <a:t> A LA PENTOSA RIBULOSA-1,5-DIFOSFATO</a:t>
            </a:r>
          </a:p>
          <a:p>
            <a:pPr algn="just">
              <a:lnSpc>
                <a:spcPct val="113000"/>
              </a:lnSpc>
              <a:spcBef>
                <a:spcPts val="2000"/>
              </a:spcBef>
              <a:buFont typeface="Arial" charset="0"/>
              <a:buChar char="-"/>
            </a:pPr>
            <a:r>
              <a:rPr lang="es-ES" sz="2400"/>
              <a:t> SE LLEVA A CABO POR LA ENZIMA RUBISCO</a:t>
            </a:r>
          </a:p>
          <a:p>
            <a:pPr algn="just">
              <a:lnSpc>
                <a:spcPct val="113000"/>
              </a:lnSpc>
              <a:spcBef>
                <a:spcPts val="2000"/>
              </a:spcBef>
              <a:buFont typeface="Arial" charset="0"/>
              <a:buChar char="-"/>
            </a:pPr>
            <a:r>
              <a:rPr lang="es-ES" sz="2400"/>
              <a:t> SE PRODUCEN DOS MOLÉCULAS DE ÁCIDO 3-FOSFOGLICÉRICO</a:t>
            </a:r>
          </a:p>
          <a:p>
            <a:pPr algn="just">
              <a:lnSpc>
                <a:spcPct val="113000"/>
              </a:lnSpc>
              <a:spcBef>
                <a:spcPts val="2000"/>
              </a:spcBef>
              <a:buFont typeface="Arial" charset="0"/>
              <a:buChar char="-"/>
            </a:pPr>
            <a:r>
              <a:rPr lang="es-ES" sz="2400"/>
              <a:t> ASÍ PUES, A PARTIR DE UNA PENTOSA Y DIÓXIDO DE CARBONO SE OBTIENEN DOS MOLÉCULAS DE 3 CARBONOS.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Box 1"/>
          <p:cNvSpPr txBox="1">
            <a:spLocks noChangeArrowheads="1"/>
          </p:cNvSpPr>
          <p:nvPr/>
        </p:nvSpPr>
        <p:spPr bwMode="auto">
          <a:xfrm>
            <a:off x="4643438" y="127000"/>
            <a:ext cx="420687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s-ES"/>
          </a:p>
        </p:txBody>
      </p:sp>
      <p:sp>
        <p:nvSpPr>
          <p:cNvPr id="78850" name="Text Box 2"/>
          <p:cNvSpPr txBox="1">
            <a:spLocks noChangeArrowheads="1"/>
          </p:cNvSpPr>
          <p:nvPr/>
        </p:nvSpPr>
        <p:spPr bwMode="auto">
          <a:xfrm>
            <a:off x="360363" y="2195513"/>
            <a:ext cx="9217025" cy="141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hangingPunct="1">
              <a:lnSpc>
                <a:spcPct val="100000"/>
              </a:lnSpc>
              <a:buClrTx/>
              <a:buFontTx/>
              <a:buNone/>
            </a:pPr>
            <a:r>
              <a:rPr lang="es-ES" sz="2600">
                <a:latin typeface="Tahoma" charset="0"/>
              </a:rPr>
              <a:t>Función CARBOXILASA: fijar el carbono del CO2.</a:t>
            </a:r>
          </a:p>
          <a:p>
            <a:pPr algn="just" hangingPunct="1">
              <a:lnSpc>
                <a:spcPct val="100000"/>
              </a:lnSpc>
              <a:buClrTx/>
              <a:buFontTx/>
              <a:buNone/>
            </a:pPr>
            <a:r>
              <a:rPr lang="es-ES" sz="2000" b="1">
                <a:latin typeface="Times New Roman" charset="0"/>
              </a:rPr>
              <a:t>La ineficiencia de la RuBisCo la convierte, en condiciones normales, en el factor limitante de la fotosíntesis.</a:t>
            </a:r>
          </a:p>
          <a:p>
            <a:pPr algn="just" hangingPunct="1">
              <a:lnSpc>
                <a:spcPct val="100000"/>
              </a:lnSpc>
              <a:buClrTx/>
              <a:buFontTx/>
              <a:buNone/>
            </a:pPr>
            <a:r>
              <a:rPr lang="es-ES" sz="2000" b="1">
                <a:latin typeface="Times New Roman" charset="0"/>
              </a:rPr>
              <a:t>Es la enzima más abundante del planeta.</a:t>
            </a:r>
          </a:p>
        </p:txBody>
      </p:sp>
      <p:sp>
        <p:nvSpPr>
          <p:cNvPr id="78851" name="Text Box 3"/>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78852" name="Text Box 4"/>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78853" name="Text Box 5"/>
          <p:cNvSpPr txBox="1">
            <a:spLocks noChangeArrowheads="1"/>
          </p:cNvSpPr>
          <p:nvPr/>
        </p:nvSpPr>
        <p:spPr bwMode="auto">
          <a:xfrm>
            <a:off x="288925" y="1619250"/>
            <a:ext cx="52736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CICLO DE CALVIN – FIJACIÓN DEL CARBONO</a:t>
            </a:r>
          </a:p>
        </p:txBody>
      </p:sp>
      <p:pic>
        <p:nvPicPr>
          <p:cNvPr id="788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3924300"/>
            <a:ext cx="6913563" cy="3125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8855" name="Text Box 7"/>
          <p:cNvSpPr txBox="1">
            <a:spLocks noChangeArrowheads="1"/>
          </p:cNvSpPr>
          <p:nvPr/>
        </p:nvSpPr>
        <p:spPr bwMode="auto">
          <a:xfrm>
            <a:off x="5400675" y="6372225"/>
            <a:ext cx="719138"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spcBef>
                <a:spcPts val="1125"/>
              </a:spcBef>
              <a:buClrTx/>
              <a:buFontTx/>
              <a:buNone/>
            </a:pPr>
            <a:r>
              <a:rPr lang="es-ES" b="1"/>
              <a:t>X 2</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79874"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79875" name="Text Box 3"/>
          <p:cNvSpPr txBox="1">
            <a:spLocks noChangeArrowheads="1"/>
          </p:cNvSpPr>
          <p:nvPr/>
        </p:nvSpPr>
        <p:spPr bwMode="auto">
          <a:xfrm>
            <a:off x="288925" y="1619250"/>
            <a:ext cx="21875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CICLO DE CALVIN</a:t>
            </a:r>
          </a:p>
        </p:txBody>
      </p:sp>
      <p:sp>
        <p:nvSpPr>
          <p:cNvPr id="79876" name="Text Box 4"/>
          <p:cNvSpPr txBox="1">
            <a:spLocks noChangeArrowheads="1"/>
          </p:cNvSpPr>
          <p:nvPr/>
        </p:nvSpPr>
        <p:spPr bwMode="auto">
          <a:xfrm>
            <a:off x="431800" y="4229100"/>
            <a:ext cx="9648825" cy="314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nSpc>
                <a:spcPct val="113000"/>
              </a:lnSpc>
              <a:spcBef>
                <a:spcPts val="1500"/>
              </a:spcBef>
              <a:buFont typeface="Times New Roman" charset="0"/>
              <a:buChar char="•"/>
            </a:pPr>
            <a:r>
              <a:rPr lang="es-ES" sz="2400" b="1">
                <a:solidFill>
                  <a:srgbClr val="808080"/>
                </a:solidFill>
              </a:rPr>
              <a:t> Fijación del CO</a:t>
            </a:r>
            <a:r>
              <a:rPr lang="es-ES" sz="2400" b="1" baseline="-25000">
                <a:solidFill>
                  <a:srgbClr val="808080"/>
                </a:solidFill>
              </a:rPr>
              <a:t>2</a:t>
            </a:r>
          </a:p>
          <a:p>
            <a:pPr>
              <a:lnSpc>
                <a:spcPct val="113000"/>
              </a:lnSpc>
              <a:spcBef>
                <a:spcPts val="1500"/>
              </a:spcBef>
              <a:buFont typeface="Times New Roman" charset="0"/>
              <a:buChar char="•"/>
            </a:pPr>
            <a:r>
              <a:rPr lang="es-ES" sz="2400" b="1" baseline="-25000"/>
              <a:t> </a:t>
            </a:r>
            <a:r>
              <a:rPr lang="es-ES" sz="2400" b="1"/>
              <a:t>Reducción del átomo de carbono procedente del CO</a:t>
            </a:r>
            <a:r>
              <a:rPr lang="es-ES" sz="2400" b="1" baseline="-25000"/>
              <a:t>2 </a:t>
            </a:r>
          </a:p>
          <a:p>
            <a:pPr>
              <a:lnSpc>
                <a:spcPct val="113000"/>
              </a:lnSpc>
              <a:spcBef>
                <a:spcPts val="1500"/>
              </a:spcBef>
              <a:buFont typeface="Times New Roman" charset="0"/>
              <a:buChar char="•"/>
            </a:pPr>
            <a:r>
              <a:rPr lang="es-ES" sz="2400" b="1">
                <a:solidFill>
                  <a:srgbClr val="808080"/>
                </a:solidFill>
              </a:rPr>
              <a:t> Regeneración de la ribulosa-1,5-difosfato.</a:t>
            </a:r>
          </a:p>
          <a:p>
            <a:pPr>
              <a:lnSpc>
                <a:spcPct val="113000"/>
              </a:lnSpc>
              <a:spcBef>
                <a:spcPts val="1500"/>
              </a:spcBef>
              <a:buClrTx/>
              <a:buFontTx/>
              <a:buNone/>
            </a:pPr>
            <a:endParaRPr lang="es-ES" sz="2400" baseline="-25000">
              <a:solidFill>
                <a:srgbClr val="808080"/>
              </a:solidFill>
            </a:endParaRPr>
          </a:p>
          <a:p>
            <a:pPr>
              <a:lnSpc>
                <a:spcPct val="113000"/>
              </a:lnSpc>
              <a:spcBef>
                <a:spcPts val="1500"/>
              </a:spcBef>
              <a:buClrTx/>
              <a:buFontTx/>
              <a:buNone/>
            </a:pPr>
            <a:endParaRPr lang="es-ES" sz="2400" baseline="-25000">
              <a:solidFill>
                <a:srgbClr val="80808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2296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81922"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81923" name="Text Box 3"/>
          <p:cNvSpPr txBox="1">
            <a:spLocks noChangeArrowheads="1"/>
          </p:cNvSpPr>
          <p:nvPr/>
        </p:nvSpPr>
        <p:spPr bwMode="auto">
          <a:xfrm>
            <a:off x="288925" y="1619250"/>
            <a:ext cx="21875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CICLO DE CALVIN</a:t>
            </a:r>
          </a:p>
        </p:txBody>
      </p:sp>
      <p:sp>
        <p:nvSpPr>
          <p:cNvPr id="81924" name="Text Box 4"/>
          <p:cNvSpPr txBox="1">
            <a:spLocks noChangeArrowheads="1"/>
          </p:cNvSpPr>
          <p:nvPr/>
        </p:nvSpPr>
        <p:spPr bwMode="auto">
          <a:xfrm>
            <a:off x="431800" y="4229100"/>
            <a:ext cx="9648825" cy="314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nSpc>
                <a:spcPct val="113000"/>
              </a:lnSpc>
              <a:spcBef>
                <a:spcPts val="1500"/>
              </a:spcBef>
              <a:buFont typeface="Times New Roman" charset="0"/>
              <a:buChar char="•"/>
            </a:pPr>
            <a:r>
              <a:rPr lang="es-ES" sz="2400" b="1">
                <a:solidFill>
                  <a:srgbClr val="808080"/>
                </a:solidFill>
              </a:rPr>
              <a:t> Fijación del CO</a:t>
            </a:r>
            <a:r>
              <a:rPr lang="es-ES" sz="2400" b="1" baseline="-25000">
                <a:solidFill>
                  <a:srgbClr val="808080"/>
                </a:solidFill>
              </a:rPr>
              <a:t>2</a:t>
            </a:r>
          </a:p>
          <a:p>
            <a:pPr>
              <a:lnSpc>
                <a:spcPct val="113000"/>
              </a:lnSpc>
              <a:spcBef>
                <a:spcPts val="1500"/>
              </a:spcBef>
              <a:buFont typeface="Times New Roman" charset="0"/>
              <a:buChar char="•"/>
            </a:pPr>
            <a:r>
              <a:rPr lang="es-ES" sz="2400" b="1" baseline="-25000">
                <a:solidFill>
                  <a:srgbClr val="808080"/>
                </a:solidFill>
              </a:rPr>
              <a:t> </a:t>
            </a:r>
            <a:r>
              <a:rPr lang="es-ES" sz="2400" b="1">
                <a:solidFill>
                  <a:srgbClr val="808080"/>
                </a:solidFill>
              </a:rPr>
              <a:t>Reducción del átomo de carbono procedente del CO</a:t>
            </a:r>
            <a:r>
              <a:rPr lang="es-ES" sz="2400" b="1" baseline="-25000">
                <a:solidFill>
                  <a:srgbClr val="808080"/>
                </a:solidFill>
              </a:rPr>
              <a:t>2</a:t>
            </a:r>
            <a:r>
              <a:rPr lang="es-ES" sz="2400" b="1" baseline="-25000"/>
              <a:t> </a:t>
            </a:r>
          </a:p>
          <a:p>
            <a:pPr>
              <a:lnSpc>
                <a:spcPct val="113000"/>
              </a:lnSpc>
              <a:spcBef>
                <a:spcPts val="1500"/>
              </a:spcBef>
              <a:buFont typeface="Times New Roman" charset="0"/>
              <a:buChar char="•"/>
            </a:pPr>
            <a:r>
              <a:rPr lang="es-ES" sz="2400" b="1"/>
              <a:t> Regeneración de la ribulosa-1,5-difosfato.</a:t>
            </a:r>
          </a:p>
          <a:p>
            <a:pPr>
              <a:lnSpc>
                <a:spcPct val="113000"/>
              </a:lnSpc>
              <a:spcBef>
                <a:spcPts val="1500"/>
              </a:spcBef>
              <a:buClrTx/>
              <a:buFontTx/>
              <a:buNone/>
            </a:pPr>
            <a:endParaRPr lang="es-ES" sz="2400" baseline="-25000"/>
          </a:p>
          <a:p>
            <a:pPr>
              <a:lnSpc>
                <a:spcPct val="113000"/>
              </a:lnSpc>
              <a:spcBef>
                <a:spcPts val="1500"/>
              </a:spcBef>
              <a:buClrTx/>
              <a:buFontTx/>
              <a:buNone/>
            </a:pPr>
            <a:endParaRPr lang="es-ES" sz="2400" baseline="-2500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82946"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82947" name="Text Box 3"/>
          <p:cNvSpPr txBox="1">
            <a:spLocks noChangeArrowheads="1"/>
          </p:cNvSpPr>
          <p:nvPr/>
        </p:nvSpPr>
        <p:spPr bwMode="auto">
          <a:xfrm>
            <a:off x="287338" y="1619250"/>
            <a:ext cx="8107362"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CICLO DE CALVIN – REGENERACIÓN DE LA RIBULOSA-1,5-DIFOSFATO</a:t>
            </a:r>
          </a:p>
        </p:txBody>
      </p:sp>
      <p:sp>
        <p:nvSpPr>
          <p:cNvPr id="82948" name="Text Box 4"/>
          <p:cNvSpPr txBox="1">
            <a:spLocks noChangeArrowheads="1"/>
          </p:cNvSpPr>
          <p:nvPr/>
        </p:nvSpPr>
        <p:spPr bwMode="auto">
          <a:xfrm>
            <a:off x="287338" y="2124075"/>
            <a:ext cx="9505950" cy="200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just">
              <a:lnSpc>
                <a:spcPct val="113000"/>
              </a:lnSpc>
              <a:spcBef>
                <a:spcPts val="2000"/>
              </a:spcBef>
              <a:buFont typeface="Arial" charset="0"/>
              <a:buChar char="-"/>
            </a:pPr>
            <a:r>
              <a:rPr lang="es-ES" sz="2400"/>
              <a:t> SERIE DE ETAPAS QUE INVOLUCRAN A MOLÉCULAS DE 3, 4, 5, 6 Y 7 CARBONOS.</a:t>
            </a:r>
          </a:p>
          <a:p>
            <a:pPr algn="just">
              <a:lnSpc>
                <a:spcPct val="113000"/>
              </a:lnSpc>
              <a:spcBef>
                <a:spcPts val="2000"/>
              </a:spcBef>
              <a:buFont typeface="Arial" charset="0"/>
              <a:buChar char="-"/>
            </a:pPr>
            <a:r>
              <a:rPr lang="es-ES" sz="2400"/>
              <a:t> AL FINAL SE OBTIENE RIBULOSA 5-FOSFATO QUE POR GASTO DE ATP SE CONVIERTE EN RIBULOSA-1,5-DIFOSFATO.</a:t>
            </a:r>
          </a:p>
        </p:txBody>
      </p:sp>
      <p:pic>
        <p:nvPicPr>
          <p:cNvPr id="829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725" y="4014788"/>
            <a:ext cx="4248150" cy="3544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950" name="Text Box 6"/>
          <p:cNvSpPr txBox="1">
            <a:spLocks noChangeArrowheads="1"/>
          </p:cNvSpPr>
          <p:nvPr/>
        </p:nvSpPr>
        <p:spPr bwMode="auto">
          <a:xfrm>
            <a:off x="7056438" y="6156325"/>
            <a:ext cx="719137"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spcBef>
                <a:spcPts val="1125"/>
              </a:spcBef>
              <a:buClrTx/>
              <a:buFontTx/>
              <a:buNone/>
            </a:pPr>
            <a:r>
              <a:rPr lang="es-ES" b="1"/>
              <a:t>X 2</a:t>
            </a:r>
          </a:p>
        </p:txBody>
      </p:sp>
      <p:sp>
        <p:nvSpPr>
          <p:cNvPr id="82951" name="Text Box 7"/>
          <p:cNvSpPr txBox="1">
            <a:spLocks noChangeArrowheads="1"/>
          </p:cNvSpPr>
          <p:nvPr/>
        </p:nvSpPr>
        <p:spPr bwMode="auto">
          <a:xfrm>
            <a:off x="4103688" y="6516688"/>
            <a:ext cx="719137"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spcBef>
                <a:spcPts val="1125"/>
              </a:spcBef>
              <a:buClrTx/>
              <a:buFontTx/>
              <a:buNone/>
            </a:pPr>
            <a:r>
              <a:rPr lang="es-ES" b="1"/>
              <a:t>X 2</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10242"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TIPOS</a:t>
            </a:r>
          </a:p>
        </p:txBody>
      </p:sp>
      <p:sp>
        <p:nvSpPr>
          <p:cNvPr id="10243" name="Text Box 3"/>
          <p:cNvSpPr txBox="1">
            <a:spLocks noChangeArrowheads="1"/>
          </p:cNvSpPr>
          <p:nvPr/>
        </p:nvSpPr>
        <p:spPr bwMode="auto">
          <a:xfrm>
            <a:off x="2016125" y="2555875"/>
            <a:ext cx="6048375"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1pPr>
            <a:lvl2pPr marL="741363" indent="-28416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2pPr>
            <a:lvl3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3pPr>
            <a:lvl4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4pPr>
            <a:lvl5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9pPr>
          </a:lstStyle>
          <a:p>
            <a:pPr lvl="1" algn="just">
              <a:lnSpc>
                <a:spcPct val="103000"/>
              </a:lnSpc>
              <a:spcBef>
                <a:spcPts val="2000"/>
              </a:spcBef>
              <a:buFont typeface="Arial" charset="0"/>
              <a:buChar char="-"/>
            </a:pPr>
            <a:r>
              <a:rPr lang="es-ES" sz="2600" b="1"/>
              <a:t>FOTOSÍNTESIS</a:t>
            </a:r>
          </a:p>
          <a:p>
            <a:pPr lvl="1" algn="just">
              <a:lnSpc>
                <a:spcPct val="103000"/>
              </a:lnSpc>
              <a:spcBef>
                <a:spcPts val="2000"/>
              </a:spcBef>
              <a:buFont typeface="Arial" charset="0"/>
              <a:buChar char="-"/>
            </a:pPr>
            <a:r>
              <a:rPr lang="es-ES" sz="2600" b="1">
                <a:solidFill>
                  <a:srgbClr val="808080"/>
                </a:solidFill>
              </a:rPr>
              <a:t>QUIMIOSÍNTESIS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83970"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83971" name="Text Box 3"/>
          <p:cNvSpPr txBox="1">
            <a:spLocks noChangeArrowheads="1"/>
          </p:cNvSpPr>
          <p:nvPr/>
        </p:nvSpPr>
        <p:spPr bwMode="auto">
          <a:xfrm>
            <a:off x="288925" y="1619250"/>
            <a:ext cx="33686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CICLO DE CALVIN - BENSON</a:t>
            </a:r>
          </a:p>
        </p:txBody>
      </p:sp>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t="11403"/>
          <a:stretch>
            <a:fillRect/>
          </a:stretch>
        </p:blipFill>
        <p:spPr bwMode="auto">
          <a:xfrm>
            <a:off x="144463" y="1979613"/>
            <a:ext cx="9648825" cy="5502275"/>
          </a:xfrm>
          <a:prstGeom prst="rect">
            <a:avLst/>
          </a:prstGeom>
          <a:noFill/>
          <a:ln>
            <a:noFill/>
          </a:ln>
          <a:effectLst/>
          <a:extLst>
            <a:ext uri="{909E8E84-426E-40dd-AFC4-6F175D3DCCD1}">
              <a14:hiddenFill xmlns:a14="http://schemas.microsoft.com/office/drawing/2010/main">
                <a:blipFill dpi="0" rotWithShape="0">
                  <a:blip/>
                  <a:srcRect t="1140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3973" name="Text Box 5"/>
          <p:cNvSpPr txBox="1">
            <a:spLocks noChangeArrowheads="1"/>
          </p:cNvSpPr>
          <p:nvPr/>
        </p:nvSpPr>
        <p:spPr bwMode="auto">
          <a:xfrm>
            <a:off x="6696075" y="3995738"/>
            <a:ext cx="719138"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spcBef>
                <a:spcPts val="1125"/>
              </a:spcBef>
              <a:buClrTx/>
              <a:buFontTx/>
              <a:buNone/>
            </a:pPr>
            <a:r>
              <a:rPr lang="es-ES" b="1"/>
              <a:t>X 2</a:t>
            </a:r>
          </a:p>
        </p:txBody>
      </p:sp>
      <p:sp>
        <p:nvSpPr>
          <p:cNvPr id="83974" name="Text Box 6"/>
          <p:cNvSpPr txBox="1">
            <a:spLocks noChangeArrowheads="1"/>
          </p:cNvSpPr>
          <p:nvPr/>
        </p:nvSpPr>
        <p:spPr bwMode="auto">
          <a:xfrm>
            <a:off x="8424863" y="4787900"/>
            <a:ext cx="719137"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spcBef>
                <a:spcPts val="1125"/>
              </a:spcBef>
              <a:buClrTx/>
              <a:buFontTx/>
              <a:buNone/>
            </a:pPr>
            <a:r>
              <a:rPr lang="es-ES" b="1"/>
              <a:t>X 2</a:t>
            </a:r>
          </a:p>
        </p:txBody>
      </p:sp>
      <p:sp>
        <p:nvSpPr>
          <p:cNvPr id="83975" name="Text Box 7"/>
          <p:cNvSpPr txBox="1">
            <a:spLocks noChangeArrowheads="1"/>
          </p:cNvSpPr>
          <p:nvPr/>
        </p:nvSpPr>
        <p:spPr bwMode="auto">
          <a:xfrm>
            <a:off x="6626225" y="5364163"/>
            <a:ext cx="719138"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spcBef>
                <a:spcPts val="1125"/>
              </a:spcBef>
              <a:buClrTx/>
              <a:buFontTx/>
              <a:buNone/>
            </a:pPr>
            <a:r>
              <a:rPr lang="es-ES" b="1"/>
              <a:t>X 2</a:t>
            </a:r>
          </a:p>
        </p:txBody>
      </p:sp>
      <p:sp>
        <p:nvSpPr>
          <p:cNvPr id="83976" name="Text Box 8"/>
          <p:cNvSpPr txBox="1">
            <a:spLocks noChangeArrowheads="1"/>
          </p:cNvSpPr>
          <p:nvPr/>
        </p:nvSpPr>
        <p:spPr bwMode="auto">
          <a:xfrm>
            <a:off x="4321175" y="5160963"/>
            <a:ext cx="719138"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spcBef>
                <a:spcPts val="1125"/>
              </a:spcBef>
              <a:buClrTx/>
              <a:buFontTx/>
              <a:buNone/>
            </a:pPr>
            <a:r>
              <a:rPr lang="es-ES" b="1"/>
              <a:t>X 2</a:t>
            </a:r>
          </a:p>
        </p:txBody>
      </p:sp>
      <p:sp>
        <p:nvSpPr>
          <p:cNvPr id="83977" name="Text Box 9"/>
          <p:cNvSpPr txBox="1">
            <a:spLocks noChangeArrowheads="1"/>
          </p:cNvSpPr>
          <p:nvPr/>
        </p:nvSpPr>
        <p:spPr bwMode="auto">
          <a:xfrm>
            <a:off x="2087563" y="5148263"/>
            <a:ext cx="719137"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spcBef>
                <a:spcPts val="1125"/>
              </a:spcBef>
              <a:buClrTx/>
              <a:buFontTx/>
              <a:buNone/>
            </a:pPr>
            <a:r>
              <a:rPr lang="es-ES" b="1"/>
              <a:t>X 2</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613" y="2627313"/>
            <a:ext cx="5376862" cy="4297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4994" name="Text Box 2"/>
          <p:cNvSpPr txBox="1">
            <a:spLocks noChangeArrowheads="1"/>
          </p:cNvSpPr>
          <p:nvPr/>
        </p:nvSpPr>
        <p:spPr bwMode="auto">
          <a:xfrm>
            <a:off x="215900" y="2411413"/>
            <a:ext cx="3960813" cy="475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lvl1pPr marL="503238" indent="-501650">
              <a:tabLst>
                <a:tab pos="503238" algn="l"/>
                <a:tab pos="1006475" algn="l"/>
                <a:tab pos="2014538" algn="l"/>
                <a:tab pos="3022600" algn="l"/>
                <a:tab pos="4030663" algn="l"/>
                <a:tab pos="5038725" algn="l"/>
                <a:tab pos="6046788" algn="l"/>
                <a:tab pos="7054850" algn="l"/>
                <a:tab pos="8062913" algn="l"/>
                <a:tab pos="9070975" algn="l"/>
                <a:tab pos="10079038" algn="l"/>
              </a:tabLst>
              <a:defRPr>
                <a:solidFill>
                  <a:srgbClr val="000000"/>
                </a:solidFill>
                <a:latin typeface="Arial" charset="0"/>
                <a:ea typeface="ＭＳ Ｐゴシック" charset="0"/>
                <a:cs typeface="DejaVu Sans" charset="0"/>
              </a:defRPr>
            </a:lvl1pPr>
            <a:lvl2pPr>
              <a:tabLst>
                <a:tab pos="503238" algn="l"/>
                <a:tab pos="1006475" algn="l"/>
                <a:tab pos="2014538" algn="l"/>
                <a:tab pos="3022600" algn="l"/>
                <a:tab pos="4030663" algn="l"/>
                <a:tab pos="5038725" algn="l"/>
                <a:tab pos="6046788" algn="l"/>
                <a:tab pos="7054850" algn="l"/>
                <a:tab pos="8062913" algn="l"/>
                <a:tab pos="9070975" algn="l"/>
                <a:tab pos="10079038" algn="l"/>
              </a:tabLst>
              <a:defRPr>
                <a:solidFill>
                  <a:srgbClr val="000000"/>
                </a:solidFill>
                <a:latin typeface="Arial" charset="0"/>
                <a:ea typeface="ＭＳ Ｐゴシック" charset="0"/>
                <a:cs typeface="DejaVu Sans" charset="0"/>
              </a:defRPr>
            </a:lvl2pPr>
            <a:lvl3pPr>
              <a:tabLst>
                <a:tab pos="503238" algn="l"/>
                <a:tab pos="1006475" algn="l"/>
                <a:tab pos="2014538" algn="l"/>
                <a:tab pos="3022600" algn="l"/>
                <a:tab pos="4030663" algn="l"/>
                <a:tab pos="5038725" algn="l"/>
                <a:tab pos="6046788" algn="l"/>
                <a:tab pos="7054850" algn="l"/>
                <a:tab pos="8062913" algn="l"/>
                <a:tab pos="9070975" algn="l"/>
                <a:tab pos="10079038" algn="l"/>
              </a:tabLst>
              <a:defRPr>
                <a:solidFill>
                  <a:srgbClr val="000000"/>
                </a:solidFill>
                <a:latin typeface="Arial" charset="0"/>
                <a:ea typeface="ＭＳ Ｐゴシック" charset="0"/>
                <a:cs typeface="DejaVu Sans" charset="0"/>
              </a:defRPr>
            </a:lvl3pPr>
            <a:lvl4pPr>
              <a:tabLst>
                <a:tab pos="503238" algn="l"/>
                <a:tab pos="1006475" algn="l"/>
                <a:tab pos="2014538" algn="l"/>
                <a:tab pos="3022600" algn="l"/>
                <a:tab pos="4030663" algn="l"/>
                <a:tab pos="5038725" algn="l"/>
                <a:tab pos="6046788" algn="l"/>
                <a:tab pos="7054850" algn="l"/>
                <a:tab pos="8062913" algn="l"/>
                <a:tab pos="9070975" algn="l"/>
                <a:tab pos="10079038" algn="l"/>
              </a:tabLst>
              <a:defRPr>
                <a:solidFill>
                  <a:srgbClr val="000000"/>
                </a:solidFill>
                <a:latin typeface="Arial" charset="0"/>
                <a:ea typeface="ＭＳ Ｐゴシック" charset="0"/>
                <a:cs typeface="DejaVu Sans" charset="0"/>
              </a:defRPr>
            </a:lvl4pPr>
            <a:lvl5pPr>
              <a:tabLst>
                <a:tab pos="503238" algn="l"/>
                <a:tab pos="1006475" algn="l"/>
                <a:tab pos="2014538" algn="l"/>
                <a:tab pos="3022600" algn="l"/>
                <a:tab pos="4030663" algn="l"/>
                <a:tab pos="5038725" algn="l"/>
                <a:tab pos="6046788" algn="l"/>
                <a:tab pos="7054850" algn="l"/>
                <a:tab pos="8062913" algn="l"/>
                <a:tab pos="9070975" algn="l"/>
                <a:tab pos="10079038"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503238" algn="l"/>
                <a:tab pos="1006475" algn="l"/>
                <a:tab pos="2014538" algn="l"/>
                <a:tab pos="3022600" algn="l"/>
                <a:tab pos="4030663" algn="l"/>
                <a:tab pos="5038725" algn="l"/>
                <a:tab pos="6046788" algn="l"/>
                <a:tab pos="7054850" algn="l"/>
                <a:tab pos="8062913" algn="l"/>
                <a:tab pos="9070975" algn="l"/>
                <a:tab pos="10079038"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503238" algn="l"/>
                <a:tab pos="1006475" algn="l"/>
                <a:tab pos="2014538" algn="l"/>
                <a:tab pos="3022600" algn="l"/>
                <a:tab pos="4030663" algn="l"/>
                <a:tab pos="5038725" algn="l"/>
                <a:tab pos="6046788" algn="l"/>
                <a:tab pos="7054850" algn="l"/>
                <a:tab pos="8062913" algn="l"/>
                <a:tab pos="9070975" algn="l"/>
                <a:tab pos="10079038"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503238" algn="l"/>
                <a:tab pos="1006475" algn="l"/>
                <a:tab pos="2014538" algn="l"/>
                <a:tab pos="3022600" algn="l"/>
                <a:tab pos="4030663" algn="l"/>
                <a:tab pos="5038725" algn="l"/>
                <a:tab pos="6046788" algn="l"/>
                <a:tab pos="7054850" algn="l"/>
                <a:tab pos="8062913" algn="l"/>
                <a:tab pos="9070975" algn="l"/>
                <a:tab pos="10079038"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503238" algn="l"/>
                <a:tab pos="1006475" algn="l"/>
                <a:tab pos="2014538" algn="l"/>
                <a:tab pos="3022600" algn="l"/>
                <a:tab pos="4030663" algn="l"/>
                <a:tab pos="5038725" algn="l"/>
                <a:tab pos="6046788" algn="l"/>
                <a:tab pos="7054850" algn="l"/>
                <a:tab pos="8062913" algn="l"/>
                <a:tab pos="9070975" algn="l"/>
                <a:tab pos="10079038" algn="l"/>
              </a:tabLst>
              <a:defRPr>
                <a:solidFill>
                  <a:srgbClr val="000000"/>
                </a:solidFill>
                <a:latin typeface="Arial" charset="0"/>
                <a:ea typeface="ＭＳ Ｐゴシック" charset="0"/>
                <a:cs typeface="DejaVu Sans" charset="0"/>
              </a:defRPr>
            </a:lvl9pPr>
          </a:lstStyle>
          <a:p>
            <a:pPr hangingPunct="1">
              <a:lnSpc>
                <a:spcPct val="100000"/>
              </a:lnSpc>
              <a:buClrTx/>
              <a:buFontTx/>
              <a:buNone/>
            </a:pPr>
            <a:r>
              <a:rPr lang="es-ES" sz="2000">
                <a:latin typeface="Comic Sans MS" charset="0"/>
              </a:rPr>
              <a:t>	</a:t>
            </a:r>
            <a:r>
              <a:rPr lang="es-ES" sz="2000">
                <a:latin typeface="Times New Roman" charset="0"/>
              </a:rPr>
              <a:t>La fijación del CO</a:t>
            </a:r>
            <a:r>
              <a:rPr lang="es-ES" sz="2000" baseline="-25000">
                <a:latin typeface="Times New Roman" charset="0"/>
              </a:rPr>
              <a:t>2</a:t>
            </a:r>
            <a:r>
              <a:rPr lang="es-ES" sz="2000">
                <a:latin typeface="Times New Roman" charset="0"/>
              </a:rPr>
              <a:t> se produce en tres fases:</a:t>
            </a:r>
          </a:p>
          <a:p>
            <a:pPr hangingPunct="1">
              <a:lnSpc>
                <a:spcPct val="100000"/>
              </a:lnSpc>
              <a:buFont typeface="Times New Roman" charset="0"/>
              <a:buAutoNum type="arabicPeriod"/>
            </a:pPr>
            <a:r>
              <a:rPr lang="es-ES" sz="2000" b="1" u="sng">
                <a:latin typeface="Times New Roman" charset="0"/>
              </a:rPr>
              <a:t>Carboxilativa</a:t>
            </a:r>
            <a:r>
              <a:rPr lang="es-ES" sz="2000">
                <a:latin typeface="Times New Roman" charset="0"/>
              </a:rPr>
              <a:t>: se fija el CO</a:t>
            </a:r>
            <a:r>
              <a:rPr lang="es-ES" sz="2000" baseline="-25000">
                <a:latin typeface="Times New Roman" charset="0"/>
              </a:rPr>
              <a:t>2</a:t>
            </a:r>
            <a:r>
              <a:rPr lang="es-ES" sz="2000">
                <a:latin typeface="Times New Roman" charset="0"/>
              </a:rPr>
              <a:t> a una molécula de 5C.</a:t>
            </a:r>
          </a:p>
          <a:p>
            <a:pPr hangingPunct="1">
              <a:lnSpc>
                <a:spcPct val="100000"/>
              </a:lnSpc>
              <a:buFont typeface="Times New Roman" charset="0"/>
              <a:buAutoNum type="arabicPeriod"/>
            </a:pPr>
            <a:r>
              <a:rPr lang="es-ES" sz="2000" b="1" u="sng">
                <a:latin typeface="Times New Roman" charset="0"/>
              </a:rPr>
              <a:t>Reductiva</a:t>
            </a:r>
            <a:r>
              <a:rPr lang="es-ES" sz="2000" b="1">
                <a:latin typeface="Times New Roman" charset="0"/>
              </a:rPr>
              <a:t>:</a:t>
            </a:r>
            <a:r>
              <a:rPr lang="es-ES" sz="2000" u="sng">
                <a:latin typeface="Times New Roman" charset="0"/>
              </a:rPr>
              <a:t> </a:t>
            </a:r>
            <a:r>
              <a:rPr lang="es-ES" sz="2000">
                <a:latin typeface="Times New Roman" charset="0"/>
              </a:rPr>
              <a:t>PGA se reduce a PGAL utilizándose ATP y NADPH.</a:t>
            </a:r>
          </a:p>
          <a:p>
            <a:pPr hangingPunct="1">
              <a:lnSpc>
                <a:spcPct val="100000"/>
              </a:lnSpc>
              <a:buFont typeface="Times New Roman" charset="0"/>
              <a:buAutoNum type="arabicPeriod"/>
            </a:pPr>
            <a:r>
              <a:rPr lang="es-ES" sz="2000" b="1" u="sng">
                <a:latin typeface="Times New Roman" charset="0"/>
              </a:rPr>
              <a:t>Regenerativa/Sintética</a:t>
            </a:r>
            <a:r>
              <a:rPr lang="es-ES" sz="2000" b="1">
                <a:latin typeface="Times New Roman" charset="0"/>
              </a:rPr>
              <a:t>:</a:t>
            </a:r>
            <a:r>
              <a:rPr lang="es-ES" sz="2000">
                <a:latin typeface="Times New Roman" charset="0"/>
              </a:rPr>
              <a:t> de cada seis moléculas PGAL formadas, 5 se utilizan para regenerar la Ribulosa 1,5BP y una será empleada para poder sintetizar moléculas de glucosa (vía de las hexosas), ácidos grasos, aminoácidos,… </a:t>
            </a:r>
          </a:p>
        </p:txBody>
      </p:sp>
      <p:sp>
        <p:nvSpPr>
          <p:cNvPr id="84995" name="Text Box 3"/>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84996" name="Text Box 4"/>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84997" name="Text Box 5"/>
          <p:cNvSpPr txBox="1">
            <a:spLocks noChangeArrowheads="1"/>
          </p:cNvSpPr>
          <p:nvPr/>
        </p:nvSpPr>
        <p:spPr bwMode="auto">
          <a:xfrm>
            <a:off x="288925" y="1619250"/>
            <a:ext cx="21875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CICLO DE CALVIN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25" y="2195513"/>
            <a:ext cx="6794500" cy="47545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6018"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86019"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86020" name="Text Box 4"/>
          <p:cNvSpPr txBox="1">
            <a:spLocks noChangeArrowheads="1"/>
          </p:cNvSpPr>
          <p:nvPr/>
        </p:nvSpPr>
        <p:spPr bwMode="auto">
          <a:xfrm>
            <a:off x="288925" y="1619250"/>
            <a:ext cx="22510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CICLO DE CALVIN </a:t>
            </a:r>
          </a:p>
        </p:txBody>
      </p:sp>
    </p:spTree>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87042"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87043" name="Text Box 3"/>
          <p:cNvSpPr txBox="1">
            <a:spLocks noChangeArrowheads="1"/>
          </p:cNvSpPr>
          <p:nvPr/>
        </p:nvSpPr>
        <p:spPr bwMode="auto">
          <a:xfrm>
            <a:off x="288925" y="1619250"/>
            <a:ext cx="21875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CICLO DE CALVIN</a:t>
            </a:r>
          </a:p>
        </p:txBody>
      </p:sp>
      <p:sp>
        <p:nvSpPr>
          <p:cNvPr id="87044" name="Text Box 4"/>
          <p:cNvSpPr txBox="1">
            <a:spLocks noChangeArrowheads="1"/>
          </p:cNvSpPr>
          <p:nvPr/>
        </p:nvSpPr>
        <p:spPr bwMode="auto">
          <a:xfrm>
            <a:off x="215900" y="1979613"/>
            <a:ext cx="9648825" cy="4656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nSpc>
                <a:spcPct val="113000"/>
              </a:lnSpc>
              <a:spcBef>
                <a:spcPts val="1500"/>
              </a:spcBef>
              <a:buClrTx/>
              <a:buFontTx/>
              <a:buNone/>
            </a:pPr>
            <a:r>
              <a:rPr lang="es-ES" sz="2400" b="1"/>
              <a:t>ESTEQUIOMETRÍA: 1 vuelta</a:t>
            </a:r>
          </a:p>
          <a:p>
            <a:pPr>
              <a:lnSpc>
                <a:spcPct val="113000"/>
              </a:lnSpc>
              <a:spcBef>
                <a:spcPts val="1500"/>
              </a:spcBef>
              <a:buFont typeface="Times New Roman" charset="0"/>
              <a:buChar char="•"/>
            </a:pPr>
            <a:r>
              <a:rPr lang="es-ES" sz="2400"/>
              <a:t> Se consume una molécula de ribulosa-1,5-difosfato</a:t>
            </a:r>
          </a:p>
          <a:p>
            <a:pPr>
              <a:lnSpc>
                <a:spcPct val="113000"/>
              </a:lnSpc>
              <a:spcBef>
                <a:spcPts val="1500"/>
              </a:spcBef>
              <a:buFont typeface="Times New Roman" charset="0"/>
              <a:buChar char="•"/>
            </a:pPr>
            <a:r>
              <a:rPr lang="es-ES" sz="2400"/>
              <a:t> Se fija un átomo de carbono.</a:t>
            </a:r>
          </a:p>
          <a:p>
            <a:pPr>
              <a:lnSpc>
                <a:spcPct val="113000"/>
              </a:lnSpc>
              <a:spcBef>
                <a:spcPts val="1500"/>
              </a:spcBef>
              <a:buFont typeface="Times New Roman" charset="0"/>
              <a:buChar char="•"/>
            </a:pPr>
            <a:r>
              <a:rPr lang="es-ES" sz="2400"/>
              <a:t> Se obtienen 2 moléculas de ác. 3-fosfoglicérico</a:t>
            </a:r>
          </a:p>
          <a:p>
            <a:pPr>
              <a:lnSpc>
                <a:spcPct val="113000"/>
              </a:lnSpc>
              <a:spcBef>
                <a:spcPts val="1500"/>
              </a:spcBef>
              <a:buFont typeface="Times New Roman" charset="0"/>
              <a:buChar char="•"/>
            </a:pPr>
            <a:r>
              <a:rPr lang="es-ES" sz="2400"/>
              <a:t> Se requieren  3 ATP y 2 de NADPH para producir de nuevo la ribulosa-1,5-difosfato</a:t>
            </a:r>
          </a:p>
          <a:p>
            <a:pPr>
              <a:lnSpc>
                <a:spcPct val="113000"/>
              </a:lnSpc>
              <a:spcBef>
                <a:spcPts val="1500"/>
              </a:spcBef>
              <a:buClrTx/>
              <a:buFontTx/>
              <a:buNone/>
            </a:pPr>
            <a:endParaRPr lang="es-ES" sz="2400" baseline="-25000"/>
          </a:p>
          <a:p>
            <a:pPr>
              <a:lnSpc>
                <a:spcPct val="113000"/>
              </a:lnSpc>
              <a:spcBef>
                <a:spcPts val="1500"/>
              </a:spcBef>
              <a:buClrTx/>
              <a:buFontTx/>
              <a:buNone/>
            </a:pPr>
            <a:endParaRPr lang="es-ES" sz="2400" baseline="-2500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88066"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88067" name="Text Box 3"/>
          <p:cNvSpPr txBox="1">
            <a:spLocks noChangeArrowheads="1"/>
          </p:cNvSpPr>
          <p:nvPr/>
        </p:nvSpPr>
        <p:spPr bwMode="auto">
          <a:xfrm>
            <a:off x="288925" y="1619250"/>
            <a:ext cx="21875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CICLO DE CALVIN</a:t>
            </a:r>
          </a:p>
        </p:txBody>
      </p:sp>
      <p:sp>
        <p:nvSpPr>
          <p:cNvPr id="88068" name="Text Box 4"/>
          <p:cNvSpPr txBox="1">
            <a:spLocks noChangeArrowheads="1"/>
          </p:cNvSpPr>
          <p:nvPr/>
        </p:nvSpPr>
        <p:spPr bwMode="auto">
          <a:xfrm>
            <a:off x="215900" y="1979613"/>
            <a:ext cx="9648825" cy="3748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nSpc>
                <a:spcPct val="113000"/>
              </a:lnSpc>
              <a:spcBef>
                <a:spcPts val="1500"/>
              </a:spcBef>
              <a:buClrTx/>
              <a:buFontTx/>
              <a:buNone/>
            </a:pPr>
            <a:r>
              <a:rPr lang="es-ES" sz="2400" b="1"/>
              <a:t>ESTEQUIOMETRÍA:  Se requieren 6 vueltas para producir una hexosa (glucosa)</a:t>
            </a:r>
          </a:p>
          <a:p>
            <a:pPr>
              <a:lnSpc>
                <a:spcPct val="113000"/>
              </a:lnSpc>
              <a:spcBef>
                <a:spcPts val="1500"/>
              </a:spcBef>
              <a:buFont typeface="Times New Roman" charset="0"/>
              <a:buChar char="•"/>
            </a:pPr>
            <a:r>
              <a:rPr lang="es-ES" sz="2400"/>
              <a:t> Se consumen 6 moléculas de ribulosa-1,5-difosfato</a:t>
            </a:r>
          </a:p>
          <a:p>
            <a:pPr>
              <a:lnSpc>
                <a:spcPct val="113000"/>
              </a:lnSpc>
              <a:spcBef>
                <a:spcPts val="1500"/>
              </a:spcBef>
              <a:buFont typeface="Times New Roman" charset="0"/>
              <a:buChar char="•"/>
            </a:pPr>
            <a:r>
              <a:rPr lang="es-ES" sz="2400"/>
              <a:t> Se fijan 6 átomos de carbono.</a:t>
            </a:r>
          </a:p>
          <a:p>
            <a:pPr>
              <a:lnSpc>
                <a:spcPct val="113000"/>
              </a:lnSpc>
              <a:spcBef>
                <a:spcPts val="1500"/>
              </a:spcBef>
              <a:buFont typeface="Times New Roman" charset="0"/>
              <a:buChar char="•"/>
            </a:pPr>
            <a:r>
              <a:rPr lang="es-ES" sz="2400"/>
              <a:t> Se obtienen 12 moléculas de ác. 3-fosfoglicérico</a:t>
            </a:r>
          </a:p>
          <a:p>
            <a:pPr>
              <a:lnSpc>
                <a:spcPct val="113000"/>
              </a:lnSpc>
              <a:spcBef>
                <a:spcPts val="1500"/>
              </a:spcBef>
              <a:buFont typeface="Times New Roman" charset="0"/>
              <a:buChar char="•"/>
            </a:pPr>
            <a:r>
              <a:rPr lang="es-ES" sz="2400"/>
              <a:t> Se requieren  18 ATP y 12 de NADPH para producir de nuevo 6 moléculas de ribulosa-1,5-difosfato.</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3" y="1692275"/>
            <a:ext cx="5437187" cy="586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9090"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89091"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 OSCURA</a:t>
            </a:r>
          </a:p>
        </p:txBody>
      </p:sp>
      <p:sp>
        <p:nvSpPr>
          <p:cNvPr id="89092" name="Text Box 4"/>
          <p:cNvSpPr txBox="1">
            <a:spLocks noChangeArrowheads="1"/>
          </p:cNvSpPr>
          <p:nvPr/>
        </p:nvSpPr>
        <p:spPr bwMode="auto">
          <a:xfrm>
            <a:off x="288925" y="1619250"/>
            <a:ext cx="21875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CICLO DE CALVIN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90114"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FASES</a:t>
            </a:r>
          </a:p>
        </p:txBody>
      </p:sp>
      <p:sp>
        <p:nvSpPr>
          <p:cNvPr id="90115" name="Text Box 3"/>
          <p:cNvSpPr txBox="1">
            <a:spLocks noChangeArrowheads="1"/>
          </p:cNvSpPr>
          <p:nvPr/>
        </p:nvSpPr>
        <p:spPr bwMode="auto">
          <a:xfrm>
            <a:off x="360363" y="2555875"/>
            <a:ext cx="9361487" cy="258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1pPr>
            <a:lvl2pPr marL="741363" indent="-28416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2pPr>
            <a:lvl3pPr marL="1141413" indent="-22701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3pPr>
            <a:lvl4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4pPr>
            <a:lvl5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9pPr>
          </a:lstStyle>
          <a:p>
            <a:pPr lvl="1" algn="just">
              <a:lnSpc>
                <a:spcPct val="113000"/>
              </a:lnSpc>
              <a:spcBef>
                <a:spcPts val="2000"/>
              </a:spcBef>
              <a:buFont typeface="Arial" charset="0"/>
              <a:buChar char="-"/>
            </a:pPr>
            <a:r>
              <a:rPr lang="es-ES" sz="2600" b="1"/>
              <a:t>FASE OSCURA</a:t>
            </a:r>
          </a:p>
          <a:p>
            <a:pPr lvl="2" algn="just">
              <a:lnSpc>
                <a:spcPct val="113000"/>
              </a:lnSpc>
              <a:spcBef>
                <a:spcPts val="2000"/>
              </a:spcBef>
              <a:buFont typeface="Arial" charset="0"/>
              <a:buChar char="-"/>
            </a:pPr>
            <a:r>
              <a:rPr lang="es-ES" sz="2200" b="1"/>
              <a:t>FIJACIÓN DE CO</a:t>
            </a:r>
            <a:r>
              <a:rPr lang="es-ES" sz="2200" b="1" baseline="-25000"/>
              <a:t>2</a:t>
            </a:r>
          </a:p>
          <a:p>
            <a:pPr lvl="2" algn="just">
              <a:lnSpc>
                <a:spcPct val="123000"/>
              </a:lnSpc>
              <a:spcBef>
                <a:spcPts val="2000"/>
              </a:spcBef>
              <a:buFont typeface="Arial" charset="0"/>
              <a:buChar char="-"/>
            </a:pPr>
            <a:r>
              <a:rPr lang="es-ES" sz="2200" b="1"/>
              <a:t>REDUCCIÓN DEL ÁTOMO DE CARBONO DEL CO</a:t>
            </a:r>
            <a:r>
              <a:rPr lang="es-ES" sz="2200" b="1" baseline="-25000"/>
              <a:t>2</a:t>
            </a:r>
          </a:p>
          <a:p>
            <a:pPr lvl="2" algn="just">
              <a:lnSpc>
                <a:spcPct val="113000"/>
              </a:lnSpc>
              <a:spcBef>
                <a:spcPts val="2000"/>
              </a:spcBef>
              <a:buFont typeface="Arial" charset="0"/>
              <a:buChar char="-"/>
            </a:pPr>
            <a:r>
              <a:rPr lang="es-ES" sz="2200" b="1"/>
              <a:t>REGENERACIÓN DE LA RIBULOSA-1,5-DIFOSFATO</a:t>
            </a:r>
          </a:p>
        </p:txBody>
      </p:sp>
      <p:sp>
        <p:nvSpPr>
          <p:cNvPr id="90116" name="Text Box 4"/>
          <p:cNvSpPr txBox="1">
            <a:spLocks noChangeArrowheads="1"/>
          </p:cNvSpPr>
          <p:nvPr/>
        </p:nvSpPr>
        <p:spPr bwMode="auto">
          <a:xfrm>
            <a:off x="712788" y="5724525"/>
            <a:ext cx="8789987"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sz="3600" b="1"/>
              <a:t>PROCESO GLOBAL EN ANIMACIONES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8721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8748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097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11266"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 DEFINICIÓN</a:t>
            </a:r>
          </a:p>
        </p:txBody>
      </p:sp>
      <p:sp>
        <p:nvSpPr>
          <p:cNvPr id="11267" name="Text Box 3"/>
          <p:cNvSpPr txBox="1">
            <a:spLocks noChangeArrowheads="1"/>
          </p:cNvSpPr>
          <p:nvPr/>
        </p:nvSpPr>
        <p:spPr bwMode="auto">
          <a:xfrm>
            <a:off x="431800" y="2322513"/>
            <a:ext cx="9217025" cy="197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just">
              <a:lnSpc>
                <a:spcPct val="103000"/>
              </a:lnSpc>
              <a:spcBef>
                <a:spcPts val="2000"/>
              </a:spcBef>
              <a:buClrTx/>
              <a:buFontTx/>
              <a:buNone/>
            </a:pPr>
            <a:r>
              <a:rPr lang="es-ES" sz="2400"/>
              <a:t>PROCESO POR EL CUAL LAS PLANTAS Y ALGUNAS BACTERIAS PUEDEN TRANSFORMAR LA ENERGÍA DE LA LUZ EN ENERGÍA QUÍMICA, ALACENARLA EN FORMA DE ATP, Y UTILIZARLA LUEGO PARA SINTETIZAR LAS MOLÉCULAS ORGÁNICAS.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7404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836613"/>
            <a:ext cx="9451975" cy="6386512"/>
          </a:xfrm>
          <a:prstGeom prst="rect">
            <a:avLst/>
          </a:prstGeom>
          <a:noFill/>
          <a:ln w="255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5234" name="Text Box 2"/>
          <p:cNvSpPr txBox="1">
            <a:spLocks noChangeArrowheads="1"/>
          </p:cNvSpPr>
          <p:nvPr/>
        </p:nvSpPr>
        <p:spPr bwMode="auto">
          <a:xfrm>
            <a:off x="1995488" y="366713"/>
            <a:ext cx="6973887"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100800" tIns="50400" rIns="100800" bIns="504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lgn="ctr" hangingPunct="1">
              <a:lnSpc>
                <a:spcPct val="100000"/>
              </a:lnSpc>
              <a:buClrTx/>
              <a:buFontTx/>
              <a:buNone/>
            </a:pPr>
            <a:r>
              <a:rPr lang="es-ES" sz="2600" b="1">
                <a:latin typeface="Times New Roman" charset="0"/>
              </a:rPr>
              <a:t>ESQUEMA GLOBAL DE LA FOTOSÍNTESIS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3117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109538" y="1835150"/>
            <a:ext cx="9683750" cy="43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s-ES" sz="2000">
              <a:solidFill>
                <a:srgbClr val="000000"/>
              </a:solidFill>
              <a:latin typeface="Times New Roman" charset="0"/>
            </a:endParaRPr>
          </a:p>
          <a:p>
            <a:pPr marL="817563" lvl="1" indent="-315913" eaLnBrk="0">
              <a:lnSpc>
                <a:spcPct val="100000"/>
              </a:lnSpc>
              <a:buFont typeface="Times New Roman"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ES" sz="2000">
                <a:solidFill>
                  <a:srgbClr val="000000"/>
                </a:solidFill>
                <a:latin typeface="Times New Roman" charset="0"/>
              </a:rPr>
              <a:t> </a:t>
            </a:r>
            <a:r>
              <a:rPr lang="es-ES" sz="2600">
                <a:solidFill>
                  <a:srgbClr val="000000"/>
                </a:solidFill>
                <a:latin typeface="Times New Roman" charset="0"/>
              </a:rPr>
              <a:t>La </a:t>
            </a:r>
            <a:r>
              <a:rPr lang="es-ES" sz="2600" b="1" u="sng">
                <a:solidFill>
                  <a:srgbClr val="000000"/>
                </a:solidFill>
                <a:latin typeface="Times New Roman" charset="0"/>
              </a:rPr>
              <a:t>TEMPERATURA</a:t>
            </a:r>
            <a:r>
              <a:rPr lang="es-ES" sz="2600">
                <a:solidFill>
                  <a:srgbClr val="000000"/>
                </a:solidFill>
                <a:latin typeface="Times New Roman" charset="0"/>
              </a:rPr>
              <a:t> : Afecta a la actividad de las enzimas del ciclo de Calvin. </a:t>
            </a:r>
          </a:p>
          <a:p>
            <a:pPr marL="817563" lvl="1" indent="-315913" eaLnBrk="0">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s-ES" sz="2600">
              <a:solidFill>
                <a:srgbClr val="000000"/>
              </a:solidFill>
              <a:latin typeface="Times New Roman" charset="0"/>
            </a:endParaRPr>
          </a:p>
          <a:p>
            <a:pPr marL="817563" lvl="1" indent="-315913" eaLnBrk="0">
              <a:lnSpc>
                <a:spcPct val="100000"/>
              </a:lnSpc>
              <a:buFont typeface="Times New Roman"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ES" sz="2600">
                <a:solidFill>
                  <a:srgbClr val="000000"/>
                </a:solidFill>
                <a:latin typeface="Times New Roman" charset="0"/>
              </a:rPr>
              <a:t>La </a:t>
            </a:r>
            <a:r>
              <a:rPr lang="es-ES" sz="2600" b="1" u="sng">
                <a:solidFill>
                  <a:srgbClr val="000000"/>
                </a:solidFill>
                <a:latin typeface="Times New Roman" charset="0"/>
              </a:rPr>
              <a:t>HUMEDAD</a:t>
            </a:r>
            <a:r>
              <a:rPr lang="es-ES" sz="2600">
                <a:solidFill>
                  <a:srgbClr val="000000"/>
                </a:solidFill>
                <a:latin typeface="Times New Roman" charset="0"/>
              </a:rPr>
              <a:t>, que afecta  a la apertura de los estomas. </a:t>
            </a:r>
          </a:p>
          <a:p>
            <a:pPr marL="817563" lvl="1" indent="-315913" eaLnBrk="0">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s-ES" sz="2600">
              <a:solidFill>
                <a:srgbClr val="000000"/>
              </a:solidFill>
              <a:latin typeface="Times New Roman" charset="0"/>
            </a:endParaRPr>
          </a:p>
          <a:p>
            <a:pPr marL="817563" lvl="1" indent="-315913" eaLnBrk="0">
              <a:lnSpc>
                <a:spcPct val="100000"/>
              </a:lnSpc>
              <a:buFont typeface="Times New Roman"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ES" sz="2600">
                <a:solidFill>
                  <a:srgbClr val="000000"/>
                </a:solidFill>
                <a:latin typeface="Times New Roman" charset="0"/>
              </a:rPr>
              <a:t> La </a:t>
            </a:r>
            <a:r>
              <a:rPr lang="es-ES" sz="2600" b="1" u="sng">
                <a:solidFill>
                  <a:srgbClr val="000000"/>
                </a:solidFill>
                <a:latin typeface="Times New Roman" charset="0"/>
              </a:rPr>
              <a:t>LUZ</a:t>
            </a:r>
            <a:r>
              <a:rPr lang="es-ES" sz="2600">
                <a:solidFill>
                  <a:srgbClr val="000000"/>
                </a:solidFill>
                <a:latin typeface="Times New Roman" charset="0"/>
              </a:rPr>
              <a:t> que afecta a la eficacia fotosintética. </a:t>
            </a:r>
          </a:p>
          <a:p>
            <a:pPr marL="817563" lvl="1" indent="-315913" eaLnBrk="0">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s-ES" sz="2600">
              <a:solidFill>
                <a:srgbClr val="000000"/>
              </a:solidFill>
              <a:latin typeface="Times New Roman" charset="0"/>
            </a:endParaRPr>
          </a:p>
          <a:p>
            <a:pPr marL="817563" lvl="1" indent="-315913" eaLnBrk="0">
              <a:lnSpc>
                <a:spcPct val="100000"/>
              </a:lnSpc>
              <a:buFont typeface="Times New Roman" charset="0"/>
              <a:buAutoNum type="arabicPeriod"/>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ES" sz="2600">
                <a:solidFill>
                  <a:srgbClr val="000000"/>
                </a:solidFill>
                <a:latin typeface="Times New Roman" charset="0"/>
              </a:rPr>
              <a:t> La </a:t>
            </a:r>
            <a:r>
              <a:rPr lang="es-ES" sz="2600" b="1" u="sng">
                <a:solidFill>
                  <a:srgbClr val="000000"/>
                </a:solidFill>
                <a:latin typeface="Times New Roman" charset="0"/>
              </a:rPr>
              <a:t>CONCENTRACIÓN DE CO</a:t>
            </a:r>
            <a:r>
              <a:rPr lang="es-ES" sz="2600" b="1" u="sng" baseline="-25000">
                <a:solidFill>
                  <a:srgbClr val="000000"/>
                </a:solidFill>
                <a:latin typeface="Times New Roman" charset="0"/>
              </a:rPr>
              <a:t>2</a:t>
            </a:r>
            <a:r>
              <a:rPr lang="es-ES" sz="2600" b="1" u="sng">
                <a:solidFill>
                  <a:srgbClr val="000000"/>
                </a:solidFill>
                <a:latin typeface="Times New Roman" charset="0"/>
              </a:rPr>
              <a:t> Y O</a:t>
            </a:r>
            <a:r>
              <a:rPr lang="es-ES" sz="2600" b="1" u="sng" baseline="-25000">
                <a:solidFill>
                  <a:srgbClr val="000000"/>
                </a:solidFill>
                <a:latin typeface="Times New Roman" charset="0"/>
              </a:rPr>
              <a:t>2</a:t>
            </a:r>
            <a:r>
              <a:rPr lang="es-ES" sz="2600">
                <a:solidFill>
                  <a:srgbClr val="000000"/>
                </a:solidFill>
                <a:latin typeface="Times New Roman" charset="0"/>
              </a:rPr>
              <a:t>, porque la rubisco puede actuar a la vez como cacarboxilasa y oxidasa.</a:t>
            </a:r>
            <a:r>
              <a:rPr lang="es-ES" sz="2000">
                <a:solidFill>
                  <a:srgbClr val="000000"/>
                </a:solidFill>
                <a:latin typeface="Times New Roman" charset="0"/>
              </a:rPr>
              <a:t> </a:t>
            </a:r>
            <a:r>
              <a:rPr lang="es-ES" sz="2000" b="1">
                <a:solidFill>
                  <a:srgbClr val="000000"/>
                </a:solidFill>
                <a:latin typeface="Times New Roman" charset="0"/>
              </a:rPr>
              <a:t> </a:t>
            </a:r>
          </a:p>
          <a:p>
            <a:pPr marL="817563" lvl="1" indent="-315913" eaLnBrk="0">
              <a:lnSpc>
                <a:spcPct val="10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s-ES" sz="2000" b="1">
              <a:solidFill>
                <a:srgbClr val="000000"/>
              </a:solidFill>
              <a:latin typeface="Times New Roman" charset="0"/>
            </a:endParaRPr>
          </a:p>
        </p:txBody>
      </p:sp>
      <p:sp>
        <p:nvSpPr>
          <p:cNvPr id="97282"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97283" name="Text Box 3"/>
          <p:cNvSpPr txBox="1">
            <a:spLocks noChangeArrowheads="1"/>
          </p:cNvSpPr>
          <p:nvPr/>
        </p:nvSpPr>
        <p:spPr bwMode="auto">
          <a:xfrm>
            <a:off x="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FACTORES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180975" y="2124075"/>
            <a:ext cx="9683750" cy="101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r>
              <a:rPr lang="es-ES" sz="2000">
                <a:solidFill>
                  <a:srgbClr val="000000"/>
                </a:solidFill>
                <a:latin typeface="Times New Roman" charset="0"/>
              </a:rPr>
              <a:t>La fotosíntesis es seguramente el proceso bioquímico más importante de la Biosfera por varios motivos: </a:t>
            </a:r>
          </a:p>
          <a:p>
            <a:pPr marL="819150" lvl="1" indent="-314325" eaLnBrk="0">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pPr>
            <a:endParaRPr lang="es-ES" sz="2000">
              <a:solidFill>
                <a:srgbClr val="000000"/>
              </a:solidFill>
              <a:latin typeface="Times New Roman" charset="0"/>
            </a:endParaRPr>
          </a:p>
        </p:txBody>
      </p:sp>
      <p:sp>
        <p:nvSpPr>
          <p:cNvPr id="98306"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98307" name="Text Box 3"/>
          <p:cNvSpPr txBox="1">
            <a:spLocks noChangeArrowheads="1"/>
          </p:cNvSpPr>
          <p:nvPr/>
        </p:nvSpPr>
        <p:spPr bwMode="auto">
          <a:xfrm>
            <a:off x="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a:t>
            </a:r>
            <a:r>
              <a:rPr lang="es-ES" sz="2600" b="1"/>
              <a:t>IMPORTANCIA BIOLÓGICA</a:t>
            </a:r>
          </a:p>
        </p:txBody>
      </p:sp>
      <p:pic>
        <p:nvPicPr>
          <p:cNvPr id="983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32138"/>
            <a:ext cx="10080625" cy="2730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99330" name="Text Box 2"/>
          <p:cNvSpPr txBox="1">
            <a:spLocks noChangeArrowheads="1"/>
          </p:cNvSpPr>
          <p:nvPr/>
        </p:nvSpPr>
        <p:spPr bwMode="auto">
          <a:xfrm>
            <a:off x="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FOTOSÍNTESIS OXIGÉNICA – </a:t>
            </a:r>
            <a:r>
              <a:rPr lang="es-ES" sz="2600" b="1"/>
              <a:t>IMPORTANCIA BIOLÓGICA</a:t>
            </a:r>
          </a:p>
        </p:txBody>
      </p:sp>
      <p:pic>
        <p:nvPicPr>
          <p:cNvPr id="99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27313"/>
            <a:ext cx="10080625" cy="326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1"/>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100354" name="Text Box 2"/>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TIPOS</a:t>
            </a:r>
          </a:p>
        </p:txBody>
      </p:sp>
      <p:sp>
        <p:nvSpPr>
          <p:cNvPr id="100355" name="Text Box 3"/>
          <p:cNvSpPr txBox="1">
            <a:spLocks noChangeArrowheads="1"/>
          </p:cNvSpPr>
          <p:nvPr/>
        </p:nvSpPr>
        <p:spPr bwMode="auto">
          <a:xfrm>
            <a:off x="2016125" y="2555875"/>
            <a:ext cx="6048375" cy="116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1pPr>
            <a:lvl2pPr marL="741363" indent="-284163">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2pPr>
            <a:lvl3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3pPr>
            <a:lvl4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4pPr>
            <a:lvl5pPr>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741363" algn="l"/>
                <a:tab pos="1189038" algn="l"/>
                <a:tab pos="1638300" algn="l"/>
                <a:tab pos="2087563" algn="l"/>
                <a:tab pos="2536825" algn="l"/>
                <a:tab pos="2986088" algn="l"/>
                <a:tab pos="3435350" algn="l"/>
                <a:tab pos="3884613" algn="l"/>
                <a:tab pos="4333875" algn="l"/>
                <a:tab pos="4783138" algn="l"/>
                <a:tab pos="5232400" algn="l"/>
                <a:tab pos="5681663" algn="l"/>
                <a:tab pos="6130925" algn="l"/>
                <a:tab pos="6580188" algn="l"/>
                <a:tab pos="7029450" algn="l"/>
                <a:tab pos="7478713" algn="l"/>
                <a:tab pos="7927975" algn="l"/>
                <a:tab pos="8377238" algn="l"/>
                <a:tab pos="8826500" algn="l"/>
                <a:tab pos="9275763" algn="l"/>
                <a:tab pos="9725025" algn="l"/>
              </a:tabLst>
              <a:defRPr>
                <a:solidFill>
                  <a:srgbClr val="000000"/>
                </a:solidFill>
                <a:latin typeface="Arial" charset="0"/>
                <a:ea typeface="ＭＳ Ｐゴシック" charset="0"/>
                <a:cs typeface="DejaVu Sans" charset="0"/>
              </a:defRPr>
            </a:lvl9pPr>
          </a:lstStyle>
          <a:p>
            <a:pPr lvl="1" algn="just">
              <a:lnSpc>
                <a:spcPct val="103000"/>
              </a:lnSpc>
              <a:spcBef>
                <a:spcPts val="2000"/>
              </a:spcBef>
              <a:buFont typeface="Arial" charset="0"/>
              <a:buChar char="-"/>
            </a:pPr>
            <a:r>
              <a:rPr lang="es-ES" sz="2600" b="1">
                <a:solidFill>
                  <a:srgbClr val="808080"/>
                </a:solidFill>
              </a:rPr>
              <a:t>FOTOSÍNTESIS</a:t>
            </a:r>
          </a:p>
          <a:p>
            <a:pPr lvl="1" algn="just">
              <a:lnSpc>
                <a:spcPct val="103000"/>
              </a:lnSpc>
              <a:spcBef>
                <a:spcPts val="2000"/>
              </a:spcBef>
              <a:buFont typeface="Arial" charset="0"/>
              <a:buChar char="-"/>
            </a:pPr>
            <a:r>
              <a:rPr lang="es-ES" sz="2600" b="1"/>
              <a:t>QUIMIOSÍNTESIS</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ext Box 1"/>
          <p:cNvSpPr txBox="1">
            <a:spLocks noChangeArrowheads="1"/>
          </p:cNvSpPr>
          <p:nvPr/>
        </p:nvSpPr>
        <p:spPr bwMode="auto">
          <a:xfrm>
            <a:off x="215900" y="2484438"/>
            <a:ext cx="9605963" cy="469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00800" tIns="50400" rIns="100800" bIns="504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just" hangingPunct="1">
              <a:lnSpc>
                <a:spcPct val="100000"/>
              </a:lnSpc>
              <a:spcBef>
                <a:spcPts val="1375"/>
              </a:spcBef>
              <a:buClrTx/>
              <a:buFontTx/>
              <a:buNone/>
            </a:pPr>
            <a:r>
              <a:rPr lang="es-ES" sz="2200">
                <a:latin typeface="Tahoma" charset="0"/>
              </a:rPr>
              <a:t>La </a:t>
            </a:r>
            <a:r>
              <a:rPr lang="es-ES" sz="2200" b="1">
                <a:latin typeface="Tahoma" charset="0"/>
              </a:rPr>
              <a:t>quimiosíntesis</a:t>
            </a:r>
            <a:r>
              <a:rPr lang="es-ES" sz="2200">
                <a:latin typeface="Tahoma" charset="0"/>
              </a:rPr>
              <a:t> consiste en la síntesis de compuestos orgánicos a partir de compuestos inorgánicos. Como fuente de energía se utiliza el ATP que se libera en reacciones de oxidación de compuestos inorgánicos reducidos. </a:t>
            </a:r>
          </a:p>
          <a:p>
            <a:pPr algn="just" hangingPunct="1">
              <a:lnSpc>
                <a:spcPct val="100000"/>
              </a:lnSpc>
              <a:spcBef>
                <a:spcPts val="1375"/>
              </a:spcBef>
              <a:buClrTx/>
              <a:buFontTx/>
              <a:buNone/>
            </a:pPr>
            <a:r>
              <a:rPr lang="es-ES" sz="2200">
                <a:latin typeface="Tahoma" charset="0"/>
              </a:rPr>
              <a:t>Los organismos que realizan quimiosíntesis son bacterias que usan como fuente de carbono el CO</a:t>
            </a:r>
            <a:r>
              <a:rPr lang="es-ES" sz="2200" baseline="-25000">
                <a:latin typeface="Tahoma" charset="0"/>
              </a:rPr>
              <a:t>2</a:t>
            </a:r>
            <a:r>
              <a:rPr lang="es-ES" sz="2200">
                <a:latin typeface="Tahoma" charset="0"/>
              </a:rPr>
              <a:t> atmosférico en un proceso similar al ciclo de Calvin de las plantas. </a:t>
            </a:r>
          </a:p>
          <a:p>
            <a:pPr algn="just" hangingPunct="1">
              <a:lnSpc>
                <a:spcPct val="100000"/>
              </a:lnSpc>
              <a:spcBef>
                <a:spcPts val="1375"/>
              </a:spcBef>
              <a:buClrTx/>
              <a:buFontTx/>
              <a:buNone/>
            </a:pPr>
            <a:r>
              <a:rPr lang="es-ES" sz="2200">
                <a:latin typeface="Tahoma" charset="0"/>
              </a:rPr>
              <a:t>Los seres que realizan la quimiosíntesis se denominan seres </a:t>
            </a:r>
            <a:r>
              <a:rPr lang="es-ES" sz="2200" b="1">
                <a:latin typeface="Tahoma" charset="0"/>
              </a:rPr>
              <a:t>QUIMIOAUTÓTROFOS</a:t>
            </a:r>
            <a:r>
              <a:rPr lang="es-ES" sz="2200">
                <a:latin typeface="Tahoma" charset="0"/>
              </a:rPr>
              <a:t>. Son aerobios, todos utilizan el oxígeno como último aceptor de electrones.</a:t>
            </a:r>
          </a:p>
          <a:p>
            <a:pPr algn="just" hangingPunct="1">
              <a:lnSpc>
                <a:spcPct val="100000"/>
              </a:lnSpc>
              <a:spcBef>
                <a:spcPts val="1375"/>
              </a:spcBef>
              <a:buClrTx/>
              <a:buFontTx/>
              <a:buNone/>
            </a:pPr>
            <a:r>
              <a:rPr lang="es-ES" sz="2200">
                <a:latin typeface="Tahoma" charset="0"/>
              </a:rPr>
              <a:t>Los quimioautótrofos Sintetizan materia orgánica por medio del ciclo de Calvin.</a:t>
            </a:r>
          </a:p>
        </p:txBody>
      </p:sp>
      <p:sp>
        <p:nvSpPr>
          <p:cNvPr id="101378" name="Text Box 2"/>
          <p:cNvSpPr txBox="1">
            <a:spLocks noChangeArrowheads="1"/>
          </p:cNvSpPr>
          <p:nvPr/>
        </p:nvSpPr>
        <p:spPr bwMode="auto">
          <a:xfrm>
            <a:off x="144463" y="107950"/>
            <a:ext cx="9720262" cy="102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10332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lgn="ctr">
              <a:buClrTx/>
              <a:buFontTx/>
              <a:buNone/>
            </a:pPr>
            <a:r>
              <a:rPr lang="es-ES" sz="6600"/>
              <a:t>ANABOLISMO</a:t>
            </a:r>
          </a:p>
        </p:txBody>
      </p:sp>
      <p:sp>
        <p:nvSpPr>
          <p:cNvPr id="101379" name="Text Box 3"/>
          <p:cNvSpPr txBox="1">
            <a:spLocks noChangeArrowheads="1"/>
          </p:cNvSpPr>
          <p:nvPr/>
        </p:nvSpPr>
        <p:spPr bwMode="auto">
          <a:xfrm>
            <a:off x="215900" y="1116013"/>
            <a:ext cx="94329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716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ＭＳ Ｐゴシック" charset="0"/>
                <a:cs typeface="DejaVu Sans" charset="0"/>
              </a:defRPr>
            </a:lvl9pPr>
          </a:lstStyle>
          <a:p>
            <a:pPr>
              <a:buClrTx/>
              <a:buFontTx/>
              <a:buNone/>
            </a:pPr>
            <a:r>
              <a:rPr lang="es-ES" sz="3000" b="1"/>
              <a:t>QUIMIOSÍNTESIS</a:t>
            </a:r>
          </a:p>
        </p:txBody>
      </p:sp>
      <p:sp>
        <p:nvSpPr>
          <p:cNvPr id="101380" name="Text Box 4"/>
          <p:cNvSpPr txBox="1">
            <a:spLocks noChangeArrowheads="1"/>
          </p:cNvSpPr>
          <p:nvPr/>
        </p:nvSpPr>
        <p:spPr bwMode="auto">
          <a:xfrm>
            <a:off x="288925" y="1619250"/>
            <a:ext cx="43084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5pPr>
            <a:lvl6pPr marL="25146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6pPr>
            <a:lvl7pPr marL="29718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7pPr>
            <a:lvl8pPr marL="34290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8pPr>
            <a:lvl9pPr marL="3886200" indent="-228600" defTabSz="449263" fontAlgn="base" hangingPunct="0">
              <a:lnSpc>
                <a:spcPct val="93000"/>
              </a:lnSpc>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DejaVu Sans" charset="0"/>
              </a:defRPr>
            </a:lvl9pPr>
          </a:lstStyle>
          <a:p>
            <a:pPr>
              <a:buClrTx/>
              <a:buFontTx/>
              <a:buNone/>
            </a:pPr>
            <a:r>
              <a:rPr lang="es-ES" b="1"/>
              <a:t>CAPTACIÓN DE ENERGÍA LUMINOSA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96819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875842"/>
      </p:ext>
    </p:extLst>
  </p:cSld>
  <p:clrMapOvr>
    <a:masterClrMapping/>
  </p:clrMapOvr>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ＭＳ Ｐゴシック"/>
        <a:cs typeface="DejaVu Sans"/>
      </a:majorFont>
      <a:minorFont>
        <a:latin typeface="Arial"/>
        <a:ea typeface="ＭＳ Ｐゴシック"/>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DejaVu Sans"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5862</TotalTime>
  <Words>3150</Words>
  <Application>Microsoft Macintosh PowerPoint</Application>
  <PresentationFormat>Personalizado</PresentationFormat>
  <Paragraphs>504</Paragraphs>
  <Slides>102</Slides>
  <Notes>83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102</vt:i4>
      </vt:variant>
    </vt:vector>
  </HeadingPairs>
  <TitlesOfParts>
    <vt:vector size="108" baseType="lpstr">
      <vt:lpstr>Times New Roman</vt:lpstr>
      <vt:lpstr>Arial</vt:lpstr>
      <vt:lpstr>DejaVu Sans</vt:lpstr>
      <vt:lpstr>Tahoma</vt:lpstr>
      <vt:lpstr>Comic Sans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Marcos Rodríguez Sánchez</cp:lastModifiedBy>
  <cp:revision>800</cp:revision>
  <cp:lastPrinted>1601-01-01T00:00:00Z</cp:lastPrinted>
  <dcterms:created xsi:type="dcterms:W3CDTF">2011-09-20T09:11:05Z</dcterms:created>
  <dcterms:modified xsi:type="dcterms:W3CDTF">2015-04-07T19:43:24Z</dcterms:modified>
</cp:coreProperties>
</file>